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31" r:id="rId2"/>
    <p:sldId id="432" r:id="rId3"/>
    <p:sldId id="264" r:id="rId4"/>
    <p:sldId id="286" r:id="rId5"/>
    <p:sldId id="267" r:id="rId6"/>
    <p:sldId id="268" r:id="rId7"/>
    <p:sldId id="287" r:id="rId8"/>
    <p:sldId id="269" r:id="rId9"/>
    <p:sldId id="270" r:id="rId10"/>
    <p:sldId id="271" r:id="rId11"/>
    <p:sldId id="272" r:id="rId12"/>
    <p:sldId id="274" r:id="rId13"/>
    <p:sldId id="275" r:id="rId14"/>
    <p:sldId id="273" r:id="rId15"/>
    <p:sldId id="276" r:id="rId16"/>
    <p:sldId id="277" r:id="rId17"/>
    <p:sldId id="278" r:id="rId18"/>
    <p:sldId id="433" r:id="rId19"/>
    <p:sldId id="288" r:id="rId20"/>
    <p:sldId id="279" r:id="rId21"/>
    <p:sldId id="280" r:id="rId22"/>
    <p:sldId id="285" r:id="rId23"/>
    <p:sldId id="281" r:id="rId24"/>
    <p:sldId id="282" r:id="rId25"/>
    <p:sldId id="289" r:id="rId26"/>
    <p:sldId id="283" r:id="rId27"/>
    <p:sldId id="403" r:id="rId28"/>
    <p:sldId id="404" r:id="rId29"/>
    <p:sldId id="405" r:id="rId30"/>
    <p:sldId id="406" r:id="rId31"/>
    <p:sldId id="407" r:id="rId32"/>
    <p:sldId id="408" r:id="rId33"/>
    <p:sldId id="410" r:id="rId34"/>
    <p:sldId id="409" r:id="rId35"/>
    <p:sldId id="412" r:id="rId36"/>
    <p:sldId id="411" r:id="rId37"/>
    <p:sldId id="413" r:id="rId38"/>
    <p:sldId id="414" r:id="rId39"/>
    <p:sldId id="420" r:id="rId40"/>
    <p:sldId id="415" r:id="rId41"/>
    <p:sldId id="416" r:id="rId42"/>
    <p:sldId id="418" r:id="rId43"/>
    <p:sldId id="417" r:id="rId44"/>
    <p:sldId id="419" r:id="rId45"/>
    <p:sldId id="427" r:id="rId46"/>
    <p:sldId id="428" r:id="rId47"/>
    <p:sldId id="430" r:id="rId48"/>
    <p:sldId id="429" r:id="rId49"/>
    <p:sldId id="402" r:id="rId50"/>
    <p:sldId id="294" r:id="rId51"/>
    <p:sldId id="297" r:id="rId52"/>
    <p:sldId id="424" r:id="rId53"/>
    <p:sldId id="260" r:id="rId54"/>
    <p:sldId id="425" r:id="rId55"/>
    <p:sldId id="426" r:id="rId56"/>
  </p:sldIdLst>
  <p:sldSz cx="12192000" cy="6858000"/>
  <p:notesSz cx="6858000" cy="9144000"/>
  <p:embeddedFontLst>
    <p:embeddedFont>
      <p:font typeface="Arial Nova" panose="020B0504020202020204" pitchFamily="34" charset="0"/>
      <p:regular r:id="rId57"/>
      <p:bold r:id="rId58"/>
      <p:italic r:id="rId59"/>
      <p:boldItalic r:id="rId60"/>
    </p:embeddedFont>
    <p:embeddedFont>
      <p:font typeface="Arial Nova Cond Light" panose="020B0306020202020204" pitchFamily="34" charset="0"/>
      <p:regular r:id="rId61"/>
      <p:italic r:id="rId62"/>
    </p:embeddedFont>
    <p:embeddedFont>
      <p:font typeface="Arial Rounded MT Bold" panose="020F0704030504030204" pitchFamily="34" charset="0"/>
      <p:regular r:id="rId63"/>
    </p:embeddedFont>
    <p:embeddedFont>
      <p:font typeface="Bebas Kai" panose="04050603020B02020204" pitchFamily="82" charset="0"/>
      <p:regular r:id="rId64"/>
    </p:embeddedFont>
    <p:embeddedFont>
      <p:font typeface="Bebas Neue" panose="00000500000000000000" pitchFamily="2" charset="0"/>
      <p:regular r:id="rId65"/>
      <p:bold r:id="rId66"/>
    </p:embeddedFont>
    <p:embeddedFont>
      <p:font typeface="Bebas Neue Thin" panose="00000500000000000000" pitchFamily="50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  <p:embeddedFont>
      <p:font typeface="Ink Free" panose="03080402000500000000" pitchFamily="66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C8F"/>
    <a:srgbClr val="E07A5F"/>
    <a:srgbClr val="F4F1DE"/>
    <a:srgbClr val="3D405B"/>
    <a:srgbClr val="81B29A"/>
    <a:srgbClr val="EDF6F9"/>
    <a:srgbClr val="83C5BE"/>
    <a:srgbClr val="E29578"/>
    <a:srgbClr val="FFDDD2"/>
    <a:srgbClr val="006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9812-2C9E-4E74-97B3-91AFBA6B6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C629D-0B9B-4B4D-8F52-62D96B935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31F1B-585A-4BA6-8E82-A615EE45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E429F-6F38-456F-B1D5-117BACA4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D2A1-4BFB-4259-BE07-985FBD19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8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2353-DF26-4A42-B664-1266CEB9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B9337-412D-486B-8D03-3C08B4AFF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3D919-E50C-443B-9613-B147AFE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0927-5D68-491E-B58E-186C2215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716A-6E5A-469F-81B1-2972D6AD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40DD5-568E-4637-823D-7AB16FEBC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F5D60-4600-4610-A5C1-8FAAEBD14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38733-C754-4731-AADB-BDB7A308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797A9-FE74-4117-B80F-4F0B852E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50179-B917-4F6E-ACD0-73F8D456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6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F175-FC86-4F5A-98BD-CA3BF9CE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B5962-85F7-4E6B-BE5E-D93B4793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FAC6-4F0D-425B-8AFA-F1E2EEE4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D47D-DBAD-4A68-B6EB-28A4977C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00DF-8FC8-420F-B176-71943639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9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304A-D041-46AE-A473-B92CC34F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D46BE-C083-4427-8099-026F072C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39EC6-2E84-4CDA-94CD-5AD5B100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4533-0997-4963-BB96-5C0D4EBF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88747-D1C3-4C17-904F-18EB7AB7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1F14-4135-44A7-8DDF-327D2F71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C8A1E-F383-4415-BAE7-0EBD1F009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4EDA7-7E5B-4734-A1E6-08D597C6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BE6C5-B8D7-4358-8E9E-48864C30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F88D2-600A-4338-AB7E-C3B68AB3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12B21-C4CC-4DDD-A4D3-8126E901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2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EA24-CDF5-4413-AC5D-B56FC401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1CCC5-E115-46FF-958B-03376E6FE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AD3C2-FBE6-49F6-801A-53BDDF877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A7C67-DE4A-4A26-827F-FBD5184F5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66E24-51FB-4F93-AFFE-7286CC839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6388D-A8F9-4720-9D50-27E2D91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064EC-C97A-4A68-8D2D-E44723A0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856F0-9632-4C3C-8E59-1FA0030C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2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1533-BBD9-4954-BC8D-B37180FBF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6F21-4A67-4A7C-9C87-68AC867A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E9543-BC61-466A-83AF-8981F33D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803F4-475D-4845-B284-7824C6AF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4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781F8-DB85-47DE-97C8-144282C0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D9F75-E8D0-4B6F-853D-C465B7B8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8211-243F-4F59-83C7-952959BB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D985-5BE0-470D-9A26-B954EC50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768E-15C0-4F5D-B656-8A31665F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D8887-551C-4F61-8E5E-943CC3657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B3809-7959-4CF8-902A-D1DE87F4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81EDF-81F0-4210-B519-0AF0FA2A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D4E25-252B-429F-88F4-6FFA8FDA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BCC9-B3F4-4F48-A1C2-43A146D0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77D71-C305-408C-B690-1D12E50F1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6AD7B-4721-47C6-BAC2-0D17D2EF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978D4-79E7-481D-BD7D-4A2BC8A2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B6E0B-BE91-4711-9126-DA2E31A5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9935D-987F-47E1-92E2-AE150A28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37E42-F440-4444-B7E0-8E1D966B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C96D2-9730-4735-8A07-32521FB2A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8EE3-2F9B-4C8A-AF8C-C57C5B15D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D2877-0AD3-4644-9492-F0FC46CEABB2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77F00-1A16-4BF8-AFFB-D8381DC9C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6FEA8-76F5-4454-A5C2-46FAA19B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9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ayhip.com/b/Kvb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ad-about-the-boy-larp.blogspot.com/p/the-larp.html" TargetMode="External"/><Relationship Id="rId4" Type="http://schemas.openxmlformats.org/officeDocument/2006/relationships/hyperlink" Target="https://www.youtube.com/watch?v=mifzvxepjOA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craft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30oNjYEO4wk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2l.or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Htj6PCpyLQ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755286_Role-Playing_Games_for_Common_Well-Being_in_High_School_-_Notes_from_a_Study_Developed_in_Southern_Brazil" TargetMode="External"/><Relationship Id="rId2" Type="http://schemas.openxmlformats.org/officeDocument/2006/relationships/hyperlink" Target="https://www.researchgate.net/publication/237074784_Role-playing_Games_Used_as_Educational_and_Therapeutic_Tools_for_Youth_and_Adult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odjobstudios.com/animation-edu-larp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fzvxepjOA" TargetMode="External"/><Relationship Id="rId2" Type="http://schemas.openxmlformats.org/officeDocument/2006/relationships/hyperlink" Target="https://payhip.com/b/Kvb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brary.interactiveliterature.org/" TargetMode="External"/><Relationship Id="rId5" Type="http://schemas.openxmlformats.org/officeDocument/2006/relationships/hyperlink" Target="https://www.theverge.com/2012/11/27/3609806/my-so-called-larp-living-world-without-men" TargetMode="External"/><Relationship Id="rId4" Type="http://schemas.openxmlformats.org/officeDocument/2006/relationships/hyperlink" Target="http://mad-about-the-boy-larp.blogspot.com/p/the-larp.html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ivethrurpg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ABFD6-166E-4183-B3CE-CDB0602D815C}"/>
              </a:ext>
            </a:extLst>
          </p:cNvPr>
          <p:cNvSpPr txBox="1"/>
          <p:nvPr/>
        </p:nvSpPr>
        <p:spPr>
          <a:xfrm rot="10800000">
            <a:off x="-5729154" y="2600744"/>
            <a:ext cx="40525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4F1DE"/>
                </a:solidFill>
                <a:latin typeface="Bebas Kai" panose="04050603020B02020204" pitchFamily="82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5E770-95F5-4327-A2EB-B4F56E965641}"/>
              </a:ext>
            </a:extLst>
          </p:cNvPr>
          <p:cNvSpPr txBox="1"/>
          <p:nvPr/>
        </p:nvSpPr>
        <p:spPr>
          <a:xfrm>
            <a:off x="13868634" y="1023388"/>
            <a:ext cx="42425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2CC8F"/>
                </a:solidFill>
                <a:latin typeface="Bebas Kai" panose="04050603020B02020204" pitchFamily="82" charset="0"/>
              </a:rPr>
              <a:t>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5EDD9-EE1C-47BC-8542-4A3536A38980}"/>
              </a:ext>
            </a:extLst>
          </p:cNvPr>
          <p:cNvSpPr txBox="1"/>
          <p:nvPr/>
        </p:nvSpPr>
        <p:spPr>
          <a:xfrm>
            <a:off x="2580877" y="3428999"/>
            <a:ext cx="7130031" cy="909004"/>
          </a:xfrm>
          <a:custGeom>
            <a:avLst/>
            <a:gdLst/>
            <a:ahLst/>
            <a:cxnLst/>
            <a:rect l="l" t="t" r="r" b="b"/>
            <a:pathLst>
              <a:path w="7130031" h="909004">
                <a:moveTo>
                  <a:pt x="6553074" y="0"/>
                </a:moveTo>
                <a:lnTo>
                  <a:pt x="6950333" y="0"/>
                </a:lnTo>
                <a:lnTo>
                  <a:pt x="6961858" y="11755"/>
                </a:lnTo>
                <a:cubicBezTo>
                  <a:pt x="7003158" y="60041"/>
                  <a:pt x="7035865" y="105723"/>
                  <a:pt x="7059980" y="148801"/>
                </a:cubicBezTo>
                <a:cubicBezTo>
                  <a:pt x="7108209" y="234958"/>
                  <a:pt x="7131535" y="327742"/>
                  <a:pt x="7129956" y="427154"/>
                </a:cubicBezTo>
                <a:lnTo>
                  <a:pt x="7129956" y="512995"/>
                </a:lnTo>
                <a:cubicBezTo>
                  <a:pt x="7128229" y="643193"/>
                  <a:pt x="7090714" y="741680"/>
                  <a:pt x="7017410" y="808455"/>
                </a:cubicBezTo>
                <a:cubicBezTo>
                  <a:pt x="6944107" y="875229"/>
                  <a:pt x="6845374" y="908746"/>
                  <a:pt x="6721213" y="909004"/>
                </a:cubicBezTo>
                <a:cubicBezTo>
                  <a:pt x="6595726" y="908431"/>
                  <a:pt x="6495831" y="873654"/>
                  <a:pt x="6421529" y="804672"/>
                </a:cubicBezTo>
                <a:cubicBezTo>
                  <a:pt x="6347226" y="735690"/>
                  <a:pt x="6309185" y="635940"/>
                  <a:pt x="6307407" y="505421"/>
                </a:cubicBezTo>
                <a:lnTo>
                  <a:pt x="6307407" y="389283"/>
                </a:lnTo>
                <a:lnTo>
                  <a:pt x="6564552" y="364036"/>
                </a:lnTo>
                <a:lnTo>
                  <a:pt x="6564552" y="485223"/>
                </a:lnTo>
                <a:cubicBezTo>
                  <a:pt x="6564868" y="544502"/>
                  <a:pt x="6578133" y="588790"/>
                  <a:pt x="6604349" y="618087"/>
                </a:cubicBezTo>
                <a:cubicBezTo>
                  <a:pt x="6630565" y="647385"/>
                  <a:pt x="6667834" y="662008"/>
                  <a:pt x="6716159" y="661955"/>
                </a:cubicBezTo>
                <a:cubicBezTo>
                  <a:pt x="6757641" y="662796"/>
                  <a:pt x="6792173" y="650383"/>
                  <a:pt x="6819758" y="624715"/>
                </a:cubicBezTo>
                <a:cubicBezTo>
                  <a:pt x="6847343" y="599047"/>
                  <a:pt x="6861661" y="555074"/>
                  <a:pt x="6862714" y="492797"/>
                </a:cubicBezTo>
                <a:lnTo>
                  <a:pt x="6862714" y="437253"/>
                </a:lnTo>
                <a:cubicBezTo>
                  <a:pt x="6864241" y="383970"/>
                  <a:pt x="6848553" y="331477"/>
                  <a:pt x="6815649" y="279772"/>
                </a:cubicBezTo>
                <a:cubicBezTo>
                  <a:pt x="6782747" y="228068"/>
                  <a:pt x="6723467" y="163582"/>
                  <a:pt x="6637810" y="86314"/>
                </a:cubicBezTo>
                <a:close/>
                <a:moveTo>
                  <a:pt x="5305424" y="0"/>
                </a:moveTo>
                <a:lnTo>
                  <a:pt x="5572666" y="0"/>
                </a:lnTo>
                <a:lnTo>
                  <a:pt x="5572666" y="636714"/>
                </a:lnTo>
                <a:lnTo>
                  <a:pt x="5678794" y="636714"/>
                </a:lnTo>
                <a:cubicBezTo>
                  <a:pt x="5742966" y="636977"/>
                  <a:pt x="5790239" y="619409"/>
                  <a:pt x="5820613" y="584010"/>
                </a:cubicBezTo>
                <a:cubicBezTo>
                  <a:pt x="5850987" y="548611"/>
                  <a:pt x="5866043" y="493803"/>
                  <a:pt x="5865779" y="419586"/>
                </a:cubicBezTo>
                <a:lnTo>
                  <a:pt x="5865779" y="0"/>
                </a:lnTo>
                <a:lnTo>
                  <a:pt x="6133021" y="0"/>
                </a:lnTo>
                <a:lnTo>
                  <a:pt x="6133021" y="437259"/>
                </a:lnTo>
                <a:cubicBezTo>
                  <a:pt x="6132505" y="582829"/>
                  <a:pt x="6094461" y="693523"/>
                  <a:pt x="6018890" y="769339"/>
                </a:cubicBezTo>
                <a:cubicBezTo>
                  <a:pt x="5943319" y="845155"/>
                  <a:pt x="5833323" y="883296"/>
                  <a:pt x="5688901" y="883762"/>
                </a:cubicBezTo>
                <a:lnTo>
                  <a:pt x="5305424" y="883762"/>
                </a:lnTo>
                <a:close/>
                <a:moveTo>
                  <a:pt x="4486655" y="0"/>
                </a:moveTo>
                <a:lnTo>
                  <a:pt x="4705848" y="0"/>
                </a:lnTo>
                <a:lnTo>
                  <a:pt x="4756730" y="169566"/>
                </a:lnTo>
                <a:lnTo>
                  <a:pt x="4761785" y="169566"/>
                </a:lnTo>
                <a:lnTo>
                  <a:pt x="4761785" y="0"/>
                </a:lnTo>
                <a:lnTo>
                  <a:pt x="5013882" y="0"/>
                </a:lnTo>
                <a:lnTo>
                  <a:pt x="5013882" y="883762"/>
                </a:lnTo>
                <a:lnTo>
                  <a:pt x="4751677" y="883762"/>
                </a:lnTo>
                <a:close/>
                <a:moveTo>
                  <a:pt x="4143375" y="0"/>
                </a:moveTo>
                <a:lnTo>
                  <a:pt x="4395472" y="0"/>
                </a:lnTo>
                <a:lnTo>
                  <a:pt x="4395472" y="883762"/>
                </a:lnTo>
                <a:lnTo>
                  <a:pt x="4143375" y="883762"/>
                </a:lnTo>
                <a:close/>
                <a:moveTo>
                  <a:pt x="3152449" y="0"/>
                </a:moveTo>
                <a:lnTo>
                  <a:pt x="3395555" y="0"/>
                </a:lnTo>
                <a:lnTo>
                  <a:pt x="3360537" y="240426"/>
                </a:lnTo>
                <a:lnTo>
                  <a:pt x="3585108" y="240426"/>
                </a:lnTo>
                <a:lnTo>
                  <a:pt x="3550090" y="0"/>
                </a:lnTo>
                <a:lnTo>
                  <a:pt x="3798245" y="0"/>
                </a:lnTo>
                <a:lnTo>
                  <a:pt x="3950988" y="883762"/>
                </a:lnTo>
                <a:lnTo>
                  <a:pt x="3678470" y="883762"/>
                </a:lnTo>
                <a:lnTo>
                  <a:pt x="3620434" y="482427"/>
                </a:lnTo>
                <a:lnTo>
                  <a:pt x="3325212" y="482427"/>
                </a:lnTo>
                <a:lnTo>
                  <a:pt x="3267175" y="883762"/>
                </a:lnTo>
                <a:lnTo>
                  <a:pt x="2999708" y="883762"/>
                </a:lnTo>
                <a:close/>
                <a:moveTo>
                  <a:pt x="2013108" y="0"/>
                </a:moveTo>
                <a:lnTo>
                  <a:pt x="2745685" y="0"/>
                </a:lnTo>
                <a:lnTo>
                  <a:pt x="2735806" y="14428"/>
                </a:lnTo>
                <a:cubicBezTo>
                  <a:pt x="2712328" y="39541"/>
                  <a:pt x="2685107" y="60945"/>
                  <a:pt x="2654144" y="78641"/>
                </a:cubicBezTo>
                <a:lnTo>
                  <a:pt x="2898761" y="883762"/>
                </a:lnTo>
                <a:lnTo>
                  <a:pt x="2616327" y="883762"/>
                </a:lnTo>
                <a:lnTo>
                  <a:pt x="2404164" y="136621"/>
                </a:lnTo>
                <a:lnTo>
                  <a:pt x="2280351" y="136621"/>
                </a:lnTo>
                <a:lnTo>
                  <a:pt x="2280351" y="883762"/>
                </a:lnTo>
                <a:lnTo>
                  <a:pt x="2013108" y="883762"/>
                </a:lnTo>
                <a:close/>
                <a:moveTo>
                  <a:pt x="955833" y="0"/>
                </a:moveTo>
                <a:lnTo>
                  <a:pt x="1688411" y="0"/>
                </a:lnTo>
                <a:lnTo>
                  <a:pt x="1678531" y="14428"/>
                </a:lnTo>
                <a:cubicBezTo>
                  <a:pt x="1655053" y="39541"/>
                  <a:pt x="1627832" y="60945"/>
                  <a:pt x="1596869" y="78641"/>
                </a:cubicBezTo>
                <a:lnTo>
                  <a:pt x="1841486" y="883762"/>
                </a:lnTo>
                <a:lnTo>
                  <a:pt x="1559052" y="883762"/>
                </a:lnTo>
                <a:lnTo>
                  <a:pt x="1346889" y="136621"/>
                </a:lnTo>
                <a:lnTo>
                  <a:pt x="1223075" y="136621"/>
                </a:lnTo>
                <a:lnTo>
                  <a:pt x="1223075" y="883762"/>
                </a:lnTo>
                <a:lnTo>
                  <a:pt x="955833" y="883762"/>
                </a:lnTo>
                <a:close/>
                <a:moveTo>
                  <a:pt x="0" y="0"/>
                </a:moveTo>
                <a:lnTo>
                  <a:pt x="658481" y="0"/>
                </a:lnTo>
                <a:lnTo>
                  <a:pt x="658481" y="111380"/>
                </a:lnTo>
                <a:lnTo>
                  <a:pt x="267242" y="111380"/>
                </a:lnTo>
                <a:lnTo>
                  <a:pt x="267242" y="636714"/>
                </a:lnTo>
                <a:lnTo>
                  <a:pt x="751874" y="636714"/>
                </a:lnTo>
                <a:lnTo>
                  <a:pt x="751874" y="883762"/>
                </a:lnTo>
                <a:lnTo>
                  <a:pt x="0" y="883762"/>
                </a:lnTo>
                <a:close/>
              </a:path>
            </a:pathLst>
          </a:custGeom>
          <a:solidFill>
            <a:srgbClr val="F4F1D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00" dirty="0">
              <a:solidFill>
                <a:srgbClr val="81B29A"/>
              </a:solidFill>
              <a:latin typeface="Bebas Kai" panose="04050603020B02020204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EB743-718E-4A6B-87D1-CB84093CC614}"/>
              </a:ext>
            </a:extLst>
          </p:cNvPr>
          <p:cNvSpPr txBox="1"/>
          <p:nvPr/>
        </p:nvSpPr>
        <p:spPr>
          <a:xfrm>
            <a:off x="2580877" y="2520950"/>
            <a:ext cx="7117335" cy="908051"/>
          </a:xfrm>
          <a:custGeom>
            <a:avLst/>
            <a:gdLst/>
            <a:ahLst/>
            <a:cxnLst/>
            <a:rect l="l" t="t" r="r" b="b"/>
            <a:pathLst>
              <a:path w="7117335" h="908051">
                <a:moveTo>
                  <a:pt x="2280351" y="272290"/>
                </a:moveTo>
                <a:lnTo>
                  <a:pt x="2280351" y="797624"/>
                </a:lnTo>
                <a:lnTo>
                  <a:pt x="2389003" y="797624"/>
                </a:lnTo>
                <a:cubicBezTo>
                  <a:pt x="2453174" y="797887"/>
                  <a:pt x="2500447" y="780313"/>
                  <a:pt x="2530821" y="744901"/>
                </a:cubicBezTo>
                <a:cubicBezTo>
                  <a:pt x="2561196" y="709490"/>
                  <a:pt x="2576251" y="654663"/>
                  <a:pt x="2575988" y="580420"/>
                </a:cubicBezTo>
                <a:lnTo>
                  <a:pt x="2575988" y="489497"/>
                </a:lnTo>
                <a:cubicBezTo>
                  <a:pt x="2576252" y="415254"/>
                  <a:pt x="2561196" y="360427"/>
                  <a:pt x="2530821" y="325014"/>
                </a:cubicBezTo>
                <a:cubicBezTo>
                  <a:pt x="2500447" y="289602"/>
                  <a:pt x="2453174" y="272027"/>
                  <a:pt x="2389003" y="272290"/>
                </a:cubicBezTo>
                <a:close/>
                <a:moveTo>
                  <a:pt x="1223075" y="272290"/>
                </a:moveTo>
                <a:lnTo>
                  <a:pt x="1223075" y="797624"/>
                </a:lnTo>
                <a:lnTo>
                  <a:pt x="1331729" y="797624"/>
                </a:lnTo>
                <a:cubicBezTo>
                  <a:pt x="1395899" y="797887"/>
                  <a:pt x="1443172" y="780313"/>
                  <a:pt x="1473547" y="744901"/>
                </a:cubicBezTo>
                <a:cubicBezTo>
                  <a:pt x="1503921" y="709490"/>
                  <a:pt x="1518977" y="654663"/>
                  <a:pt x="1518713" y="580420"/>
                </a:cubicBezTo>
                <a:lnTo>
                  <a:pt x="1518713" y="489497"/>
                </a:lnTo>
                <a:cubicBezTo>
                  <a:pt x="1518977" y="415254"/>
                  <a:pt x="1503921" y="360427"/>
                  <a:pt x="1473547" y="325014"/>
                </a:cubicBezTo>
                <a:cubicBezTo>
                  <a:pt x="1443172" y="289602"/>
                  <a:pt x="1395899" y="272027"/>
                  <a:pt x="1331729" y="272290"/>
                </a:cubicBezTo>
                <a:close/>
                <a:moveTo>
                  <a:pt x="5305424" y="25241"/>
                </a:moveTo>
                <a:lnTo>
                  <a:pt x="5688901" y="25241"/>
                </a:lnTo>
                <a:cubicBezTo>
                  <a:pt x="5833323" y="25708"/>
                  <a:pt x="5943319" y="63849"/>
                  <a:pt x="6018890" y="139666"/>
                </a:cubicBezTo>
                <a:cubicBezTo>
                  <a:pt x="6094461" y="215483"/>
                  <a:pt x="6132505" y="326177"/>
                  <a:pt x="6133021" y="471750"/>
                </a:cubicBezTo>
                <a:lnTo>
                  <a:pt x="6133021" y="908051"/>
                </a:lnTo>
                <a:lnTo>
                  <a:pt x="5865779" y="908051"/>
                </a:lnTo>
                <a:lnTo>
                  <a:pt x="5865779" y="489423"/>
                </a:lnTo>
                <a:cubicBezTo>
                  <a:pt x="5866043" y="415206"/>
                  <a:pt x="5850987" y="360397"/>
                  <a:pt x="5820613" y="324997"/>
                </a:cubicBezTo>
                <a:cubicBezTo>
                  <a:pt x="5790239" y="289596"/>
                  <a:pt x="5742966" y="272027"/>
                  <a:pt x="5678794" y="272290"/>
                </a:cubicBezTo>
                <a:lnTo>
                  <a:pt x="5572666" y="272290"/>
                </a:lnTo>
                <a:lnTo>
                  <a:pt x="5572666" y="908051"/>
                </a:lnTo>
                <a:lnTo>
                  <a:pt x="5305424" y="908051"/>
                </a:lnTo>
                <a:close/>
                <a:moveTo>
                  <a:pt x="4761785" y="25241"/>
                </a:moveTo>
                <a:lnTo>
                  <a:pt x="5013882" y="25241"/>
                </a:lnTo>
                <a:lnTo>
                  <a:pt x="5013882" y="908051"/>
                </a:lnTo>
                <a:lnTo>
                  <a:pt x="4761785" y="908051"/>
                </a:lnTo>
                <a:close/>
                <a:moveTo>
                  <a:pt x="4143375" y="25241"/>
                </a:moveTo>
                <a:lnTo>
                  <a:pt x="4440945" y="25241"/>
                </a:lnTo>
                <a:lnTo>
                  <a:pt x="4705848" y="908051"/>
                </a:lnTo>
                <a:lnTo>
                  <a:pt x="4486655" y="908051"/>
                </a:lnTo>
                <a:lnTo>
                  <a:pt x="4400524" y="620834"/>
                </a:lnTo>
                <a:lnTo>
                  <a:pt x="4395472" y="620834"/>
                </a:lnTo>
                <a:lnTo>
                  <a:pt x="4395472" y="908051"/>
                </a:lnTo>
                <a:lnTo>
                  <a:pt x="4143375" y="908051"/>
                </a:lnTo>
                <a:close/>
                <a:moveTo>
                  <a:pt x="3305025" y="25241"/>
                </a:moveTo>
                <a:lnTo>
                  <a:pt x="3645667" y="25241"/>
                </a:lnTo>
                <a:lnTo>
                  <a:pt x="3798245" y="908051"/>
                </a:lnTo>
                <a:lnTo>
                  <a:pt x="3550090" y="908051"/>
                </a:lnTo>
                <a:lnTo>
                  <a:pt x="3476607" y="403545"/>
                </a:lnTo>
                <a:lnTo>
                  <a:pt x="3469037" y="403545"/>
                </a:lnTo>
                <a:lnTo>
                  <a:pt x="3395555" y="908051"/>
                </a:lnTo>
                <a:lnTo>
                  <a:pt x="3152449" y="908051"/>
                </a:lnTo>
                <a:close/>
                <a:moveTo>
                  <a:pt x="2013108" y="25241"/>
                </a:moveTo>
                <a:lnTo>
                  <a:pt x="2399111" y="25241"/>
                </a:lnTo>
                <a:cubicBezTo>
                  <a:pt x="2543532" y="25706"/>
                  <a:pt x="2653528" y="63851"/>
                  <a:pt x="2729099" y="139675"/>
                </a:cubicBezTo>
                <a:cubicBezTo>
                  <a:pt x="2804670" y="215499"/>
                  <a:pt x="2842713" y="326213"/>
                  <a:pt x="2843230" y="471818"/>
                </a:cubicBezTo>
                <a:lnTo>
                  <a:pt x="2843230" y="598099"/>
                </a:lnTo>
                <a:cubicBezTo>
                  <a:pt x="2843073" y="691646"/>
                  <a:pt x="2827000" y="770951"/>
                  <a:pt x="2795013" y="836012"/>
                </a:cubicBezTo>
                <a:lnTo>
                  <a:pt x="2745685" y="908051"/>
                </a:lnTo>
                <a:lnTo>
                  <a:pt x="2013108" y="908051"/>
                </a:lnTo>
                <a:close/>
                <a:moveTo>
                  <a:pt x="955833" y="25241"/>
                </a:moveTo>
                <a:lnTo>
                  <a:pt x="1341836" y="25241"/>
                </a:lnTo>
                <a:cubicBezTo>
                  <a:pt x="1486257" y="25706"/>
                  <a:pt x="1596253" y="63851"/>
                  <a:pt x="1671824" y="139675"/>
                </a:cubicBezTo>
                <a:cubicBezTo>
                  <a:pt x="1747394" y="215499"/>
                  <a:pt x="1785438" y="326213"/>
                  <a:pt x="1785955" y="471818"/>
                </a:cubicBezTo>
                <a:lnTo>
                  <a:pt x="1785955" y="598099"/>
                </a:lnTo>
                <a:cubicBezTo>
                  <a:pt x="1785797" y="691646"/>
                  <a:pt x="1769725" y="770951"/>
                  <a:pt x="1737739" y="836012"/>
                </a:cubicBezTo>
                <a:lnTo>
                  <a:pt x="1688411" y="908051"/>
                </a:lnTo>
                <a:lnTo>
                  <a:pt x="955833" y="908051"/>
                </a:lnTo>
                <a:close/>
                <a:moveTo>
                  <a:pt x="0" y="25241"/>
                </a:moveTo>
                <a:lnTo>
                  <a:pt x="751874" y="25241"/>
                </a:lnTo>
                <a:lnTo>
                  <a:pt x="751874" y="272290"/>
                </a:lnTo>
                <a:lnTo>
                  <a:pt x="267242" y="272290"/>
                </a:lnTo>
                <a:lnTo>
                  <a:pt x="267242" y="772382"/>
                </a:lnTo>
                <a:lnTo>
                  <a:pt x="658481" y="772382"/>
                </a:lnTo>
                <a:lnTo>
                  <a:pt x="658481" y="908051"/>
                </a:lnTo>
                <a:lnTo>
                  <a:pt x="0" y="908051"/>
                </a:lnTo>
                <a:close/>
                <a:moveTo>
                  <a:pt x="6718676" y="0"/>
                </a:moveTo>
                <a:cubicBezTo>
                  <a:pt x="6843523" y="573"/>
                  <a:pt x="6940891" y="35350"/>
                  <a:pt x="7010780" y="104332"/>
                </a:cubicBezTo>
                <a:cubicBezTo>
                  <a:pt x="7080669" y="173313"/>
                  <a:pt x="7116187" y="273061"/>
                  <a:pt x="7117335" y="403576"/>
                </a:cubicBezTo>
                <a:lnTo>
                  <a:pt x="7117335" y="454070"/>
                </a:lnTo>
                <a:lnTo>
                  <a:pt x="6860190" y="479318"/>
                </a:lnTo>
                <a:lnTo>
                  <a:pt x="6860190" y="423773"/>
                </a:lnTo>
                <a:cubicBezTo>
                  <a:pt x="6860243" y="363390"/>
                  <a:pt x="6848765" y="318788"/>
                  <a:pt x="6825759" y="289966"/>
                </a:cubicBezTo>
                <a:cubicBezTo>
                  <a:pt x="6802753" y="261144"/>
                  <a:pt x="6767901" y="246838"/>
                  <a:pt x="6721203" y="247049"/>
                </a:cubicBezTo>
                <a:cubicBezTo>
                  <a:pt x="6681349" y="246733"/>
                  <a:pt x="6649235" y="258093"/>
                  <a:pt x="6624859" y="281129"/>
                </a:cubicBezTo>
                <a:cubicBezTo>
                  <a:pt x="6600483" y="304165"/>
                  <a:pt x="6587953" y="340773"/>
                  <a:pt x="6587269" y="390952"/>
                </a:cubicBezTo>
                <a:lnTo>
                  <a:pt x="6587269" y="428823"/>
                </a:lnTo>
                <a:cubicBezTo>
                  <a:pt x="6585742" y="476057"/>
                  <a:pt x="6601431" y="524868"/>
                  <a:pt x="6634335" y="575258"/>
                </a:cubicBezTo>
                <a:cubicBezTo>
                  <a:pt x="6667239" y="625648"/>
                  <a:pt x="6726520" y="689608"/>
                  <a:pt x="6812177" y="767138"/>
                </a:cubicBezTo>
                <a:lnTo>
                  <a:pt x="6950333" y="908051"/>
                </a:lnTo>
                <a:lnTo>
                  <a:pt x="6553074" y="908051"/>
                </a:lnTo>
                <a:lnTo>
                  <a:pt x="6488127" y="841894"/>
                </a:lnTo>
                <a:cubicBezTo>
                  <a:pt x="6446826" y="793872"/>
                  <a:pt x="6414118" y="748650"/>
                  <a:pt x="6390004" y="706229"/>
                </a:cubicBezTo>
                <a:cubicBezTo>
                  <a:pt x="6341775" y="621387"/>
                  <a:pt x="6318449" y="532285"/>
                  <a:pt x="6320027" y="438922"/>
                </a:cubicBezTo>
                <a:lnTo>
                  <a:pt x="6320027" y="396001"/>
                </a:lnTo>
                <a:cubicBezTo>
                  <a:pt x="6321177" y="265807"/>
                  <a:pt x="6356695" y="167323"/>
                  <a:pt x="6426585" y="100549"/>
                </a:cubicBezTo>
                <a:cubicBezTo>
                  <a:pt x="6496473" y="33775"/>
                  <a:pt x="6593837" y="258"/>
                  <a:pt x="6718676" y="0"/>
                </a:cubicBezTo>
                <a:close/>
              </a:path>
            </a:pathLst>
          </a:custGeom>
          <a:solidFill>
            <a:srgbClr val="F2CC8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00" dirty="0">
              <a:solidFill>
                <a:srgbClr val="81B29A"/>
              </a:solidFill>
              <a:latin typeface="Bebas Kai" panose="04050603020B02020204" pitchFamily="8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3ECA7-ECE1-413D-B8BE-7C9D876D6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406" t="38942" r="51666" b="35238"/>
          <a:stretch/>
        </p:blipFill>
        <p:spPr>
          <a:xfrm>
            <a:off x="7097486" y="4870082"/>
            <a:ext cx="4746172" cy="1770743"/>
          </a:xfrm>
          <a:prstGeom prst="roundRect">
            <a:avLst>
              <a:gd name="adj" fmla="val 9290"/>
            </a:avLst>
          </a:prstGeom>
        </p:spPr>
      </p:pic>
    </p:spTree>
    <p:extLst>
      <p:ext uri="{BB962C8B-B14F-4D97-AF65-F5344CB8AC3E}">
        <p14:creationId xmlns:p14="http://schemas.microsoft.com/office/powerpoint/2010/main" val="335427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Different types of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customers</a:t>
            </a:r>
            <a:endParaRPr lang="en-US" sz="8000" dirty="0">
              <a:solidFill>
                <a:srgbClr val="F4F1DE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522528" y="2813447"/>
            <a:ext cx="1114695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penny pincher</a:t>
            </a:r>
          </a:p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doesn’t want to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spend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money.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3CE7F-560A-404C-A34E-D699D609709F}"/>
              </a:ext>
            </a:extLst>
          </p:cNvPr>
          <p:cNvSpPr/>
          <p:nvPr/>
        </p:nvSpPr>
        <p:spPr>
          <a:xfrm>
            <a:off x="0" y="4200896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bargain hunter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always wants a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discount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0157C-7A89-47BD-B3DF-6EAC570C884C}"/>
              </a:ext>
            </a:extLst>
          </p:cNvPr>
          <p:cNvSpPr/>
          <p:nvPr/>
        </p:nvSpPr>
        <p:spPr>
          <a:xfrm>
            <a:off x="0" y="4303455"/>
            <a:ext cx="12192000" cy="2554545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478985" y="2813447"/>
            <a:ext cx="112340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An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impulse buyer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will buy something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unplanned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44AD8-E2B4-4A60-A6B8-D2BD198C90A2}"/>
              </a:ext>
            </a:extLst>
          </p:cNvPr>
          <p:cNvSpPr/>
          <p:nvPr/>
        </p:nvSpPr>
        <p:spPr>
          <a:xfrm>
            <a:off x="0" y="4093029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Going with your gut</a:t>
            </a:r>
            <a:b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</a:br>
            <a:r>
              <a:rPr lang="en-US" sz="8000" i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means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with your feeling.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32777-020E-4451-ABE8-A9CA6F59E808}"/>
              </a:ext>
            </a:extLst>
          </p:cNvPr>
          <p:cNvSpPr/>
          <p:nvPr/>
        </p:nvSpPr>
        <p:spPr>
          <a:xfrm>
            <a:off x="0" y="4093029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197894"/>
            <a:ext cx="10624444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loyal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will continue to buy from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one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vender.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19049-7604-4740-976E-17D0CCD029F6}"/>
              </a:ext>
            </a:extLst>
          </p:cNvPr>
          <p:cNvSpPr/>
          <p:nvPr/>
        </p:nvSpPr>
        <p:spPr>
          <a:xfrm>
            <a:off x="0" y="3628571"/>
            <a:ext cx="12192000" cy="3229429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0" y="2813447"/>
            <a:ext cx="1219201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need-based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gets what they need and leaves.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44FC7-75D7-4946-BDD7-3C17B8974215}"/>
              </a:ext>
            </a:extLst>
          </p:cNvPr>
          <p:cNvSpPr/>
          <p:nvPr/>
        </p:nvSpPr>
        <p:spPr>
          <a:xfrm>
            <a:off x="0" y="4303455"/>
            <a:ext cx="12192000" cy="2554545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246757" y="2813447"/>
            <a:ext cx="116985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wandering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doesn’t know what they want.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8D592-0DE3-47E6-B60B-F3E8A242653E}"/>
              </a:ext>
            </a:extLst>
          </p:cNvPr>
          <p:cNvSpPr/>
          <p:nvPr/>
        </p:nvSpPr>
        <p:spPr>
          <a:xfrm>
            <a:off x="0" y="4303455"/>
            <a:ext cx="12192000" cy="2554546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246750" y="797510"/>
            <a:ext cx="11698500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penny pincher</a:t>
            </a:r>
          </a:p>
          <a:p>
            <a:pPr algn="ctr"/>
            <a:r>
              <a:rPr lang="en-US" sz="48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bargain hunter</a:t>
            </a:r>
          </a:p>
          <a:p>
            <a:pPr algn="ctr"/>
            <a:r>
              <a:rPr lang="en-US" sz="48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impulse buyer</a:t>
            </a:r>
          </a:p>
          <a:p>
            <a:pPr algn="ctr"/>
            <a:r>
              <a:rPr lang="en-US" sz="48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going with your gut</a:t>
            </a:r>
          </a:p>
          <a:p>
            <a:pPr algn="ctr"/>
            <a:r>
              <a:rPr lang="en-US" sz="48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loyal customer</a:t>
            </a:r>
          </a:p>
          <a:p>
            <a:pPr algn="ctr"/>
            <a:r>
              <a:rPr lang="en-US" sz="48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need-based customer</a:t>
            </a:r>
          </a:p>
          <a:p>
            <a:pPr algn="ctr"/>
            <a:r>
              <a:rPr lang="en-US" sz="48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wandering customer</a:t>
            </a:r>
          </a:p>
        </p:txBody>
      </p:sp>
    </p:spTree>
    <p:extLst>
      <p:ext uri="{BB962C8B-B14F-4D97-AF65-F5344CB8AC3E}">
        <p14:creationId xmlns:p14="http://schemas.microsoft.com/office/powerpoint/2010/main" val="118494705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E07A5F"/>
                </a:solidFill>
                <a:latin typeface="Bebas Kai" panose="04050603020B02020204" pitchFamily="82" charset="0"/>
              </a:rPr>
              <a:t>Salesmanship</a:t>
            </a:r>
          </a:p>
        </p:txBody>
      </p:sp>
    </p:spTree>
    <p:extLst>
      <p:ext uri="{BB962C8B-B14F-4D97-AF65-F5344CB8AC3E}">
        <p14:creationId xmlns:p14="http://schemas.microsoft.com/office/powerpoint/2010/main" val="300361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204117-3EDB-AB4C-605D-7E14E3A3EBD8}"/>
              </a:ext>
            </a:extLst>
          </p:cNvPr>
          <p:cNvSpPr/>
          <p:nvPr/>
        </p:nvSpPr>
        <p:spPr>
          <a:xfrm>
            <a:off x="1" y="3082099"/>
            <a:ext cx="12192000" cy="3782275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Graphic 4" descr="Mailbox with solid fill">
            <a:extLst>
              <a:ext uri="{FF2B5EF4-FFF2-40B4-BE49-F238E27FC236}">
                <a16:creationId xmlns:a16="http://schemas.microsoft.com/office/drawing/2014/main" id="{1C6E6D86-3678-4FF7-A11E-88FA7CE8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2584" y="4550929"/>
            <a:ext cx="2718858" cy="2718858"/>
          </a:xfrm>
          <a:prstGeom prst="rect">
            <a:avLst/>
          </a:prstGeom>
        </p:spPr>
      </p:pic>
      <p:pic>
        <p:nvPicPr>
          <p:cNvPr id="7" name="Graphic 6" descr="Garbage with solid fill">
            <a:extLst>
              <a:ext uri="{FF2B5EF4-FFF2-40B4-BE49-F238E27FC236}">
                <a16:creationId xmlns:a16="http://schemas.microsoft.com/office/drawing/2014/main" id="{A34B7637-F507-4CA7-A226-7AA6E435B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6337" y="2188390"/>
            <a:ext cx="2718858" cy="2718858"/>
          </a:xfrm>
          <a:prstGeom prst="rect">
            <a:avLst/>
          </a:prstGeom>
        </p:spPr>
      </p:pic>
      <p:pic>
        <p:nvPicPr>
          <p:cNvPr id="9" name="Graphic 8" descr="Lunch Box with solid fill">
            <a:extLst>
              <a:ext uri="{FF2B5EF4-FFF2-40B4-BE49-F238E27FC236}">
                <a16:creationId xmlns:a16="http://schemas.microsoft.com/office/drawing/2014/main" id="{F95ABBAE-27F3-42E2-86D9-9BAEFFBD2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3886" y="-26702"/>
            <a:ext cx="2718858" cy="2718858"/>
          </a:xfrm>
          <a:prstGeom prst="rect">
            <a:avLst/>
          </a:prstGeom>
        </p:spPr>
      </p:pic>
      <p:pic>
        <p:nvPicPr>
          <p:cNvPr id="11" name="Graphic 10" descr="Cooked turkey with solid fill">
            <a:extLst>
              <a:ext uri="{FF2B5EF4-FFF2-40B4-BE49-F238E27FC236}">
                <a16:creationId xmlns:a16="http://schemas.microsoft.com/office/drawing/2014/main" id="{7C2F3BA1-AE72-46F9-896F-9AB32828D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8185" y="3191500"/>
            <a:ext cx="2718858" cy="2718858"/>
          </a:xfrm>
          <a:prstGeom prst="rect">
            <a:avLst/>
          </a:prstGeom>
        </p:spPr>
      </p:pic>
      <p:pic>
        <p:nvPicPr>
          <p:cNvPr id="13" name="Graphic 12" descr="Grocery bag with solid fill">
            <a:extLst>
              <a:ext uri="{FF2B5EF4-FFF2-40B4-BE49-F238E27FC236}">
                <a16:creationId xmlns:a16="http://schemas.microsoft.com/office/drawing/2014/main" id="{E7AD7F99-A64D-4BB6-BF1C-284425734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1955" y="3443400"/>
            <a:ext cx="2718858" cy="2718858"/>
          </a:xfrm>
          <a:prstGeom prst="rect">
            <a:avLst/>
          </a:prstGeom>
        </p:spPr>
      </p:pic>
      <p:pic>
        <p:nvPicPr>
          <p:cNvPr id="15" name="Graphic 14" descr="Tooth with solid fill">
            <a:extLst>
              <a:ext uri="{FF2B5EF4-FFF2-40B4-BE49-F238E27FC236}">
                <a16:creationId xmlns:a16="http://schemas.microsoft.com/office/drawing/2014/main" id="{219EF943-0F46-4525-A1B9-75E0E3CDB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364029">
            <a:off x="10258212" y="-1059102"/>
            <a:ext cx="2465536" cy="2465536"/>
          </a:xfrm>
          <a:prstGeom prst="rect">
            <a:avLst/>
          </a:prstGeom>
        </p:spPr>
      </p:pic>
      <p:pic>
        <p:nvPicPr>
          <p:cNvPr id="17" name="Graphic 16" descr="Dumbbell with solid fill">
            <a:extLst>
              <a:ext uri="{FF2B5EF4-FFF2-40B4-BE49-F238E27FC236}">
                <a16:creationId xmlns:a16="http://schemas.microsoft.com/office/drawing/2014/main" id="{8481B469-156C-4FBC-BE51-B4FFCFAE0F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12872" y="1185713"/>
            <a:ext cx="3012886" cy="3012886"/>
          </a:xfrm>
          <a:prstGeom prst="rect">
            <a:avLst/>
          </a:prstGeom>
        </p:spPr>
      </p:pic>
      <p:pic>
        <p:nvPicPr>
          <p:cNvPr id="19" name="Graphic 18" descr="Fuel with solid fill">
            <a:extLst>
              <a:ext uri="{FF2B5EF4-FFF2-40B4-BE49-F238E27FC236}">
                <a16:creationId xmlns:a16="http://schemas.microsoft.com/office/drawing/2014/main" id="{BD5B0B4F-E042-4102-976A-CDB86CA1B8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038" y="1299973"/>
            <a:ext cx="3012886" cy="3012886"/>
          </a:xfrm>
          <a:prstGeom prst="rect">
            <a:avLst/>
          </a:prstGeom>
        </p:spPr>
      </p:pic>
      <p:pic>
        <p:nvPicPr>
          <p:cNvPr id="21" name="Graphic 20" descr="Scissors with solid fill">
            <a:extLst>
              <a:ext uri="{FF2B5EF4-FFF2-40B4-BE49-F238E27FC236}">
                <a16:creationId xmlns:a16="http://schemas.microsoft.com/office/drawing/2014/main" id="{7BD7CDFB-6312-418E-8322-1ED76F846B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53603" y="-957514"/>
            <a:ext cx="2718858" cy="2718858"/>
          </a:xfrm>
          <a:prstGeom prst="rect">
            <a:avLst/>
          </a:prstGeom>
        </p:spPr>
      </p:pic>
      <p:pic>
        <p:nvPicPr>
          <p:cNvPr id="23" name="Graphic 22" descr="Washing Machine with solid fill">
            <a:extLst>
              <a:ext uri="{FF2B5EF4-FFF2-40B4-BE49-F238E27FC236}">
                <a16:creationId xmlns:a16="http://schemas.microsoft.com/office/drawing/2014/main" id="{7B49F906-F8F5-4153-B2F6-B63B409D8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65766" y="-573064"/>
            <a:ext cx="3012887" cy="3012887"/>
          </a:xfrm>
          <a:prstGeom prst="rect">
            <a:avLst/>
          </a:prstGeom>
        </p:spPr>
      </p:pic>
      <p:pic>
        <p:nvPicPr>
          <p:cNvPr id="25" name="Graphic 24" descr="Dry Cleaning with solid fill">
            <a:extLst>
              <a:ext uri="{FF2B5EF4-FFF2-40B4-BE49-F238E27FC236}">
                <a16:creationId xmlns:a16="http://schemas.microsoft.com/office/drawing/2014/main" id="{40687247-4E4D-4845-841F-932D686661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67690" y="4242344"/>
            <a:ext cx="3379371" cy="3379371"/>
          </a:xfrm>
          <a:prstGeom prst="rect">
            <a:avLst/>
          </a:prstGeom>
        </p:spPr>
      </p:pic>
      <p:pic>
        <p:nvPicPr>
          <p:cNvPr id="27" name="Graphic 26" descr="Shower with solid fill">
            <a:extLst>
              <a:ext uri="{FF2B5EF4-FFF2-40B4-BE49-F238E27FC236}">
                <a16:creationId xmlns:a16="http://schemas.microsoft.com/office/drawing/2014/main" id="{1C46C895-F360-416F-8993-7A2EECC585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953658" y="4702802"/>
            <a:ext cx="2918913" cy="291891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E853E99-8CCA-79FE-A995-A38A83D1A920}"/>
              </a:ext>
            </a:extLst>
          </p:cNvPr>
          <p:cNvSpPr/>
          <p:nvPr/>
        </p:nvSpPr>
        <p:spPr>
          <a:xfrm>
            <a:off x="582336" y="3074736"/>
            <a:ext cx="1912405" cy="809483"/>
          </a:xfrm>
          <a:custGeom>
            <a:avLst/>
            <a:gdLst>
              <a:gd name="connsiteX0" fmla="*/ 1378050 w 1912405"/>
              <a:gd name="connsiteY0" fmla="*/ 0 h 809483"/>
              <a:gd name="connsiteX1" fmla="*/ 1566355 w 1912405"/>
              <a:gd name="connsiteY1" fmla="*/ 0 h 809483"/>
              <a:gd name="connsiteX2" fmla="*/ 1566355 w 1912405"/>
              <a:gd name="connsiteY2" fmla="*/ 373242 h 809483"/>
              <a:gd name="connsiteX3" fmla="*/ 1645601 w 1912405"/>
              <a:gd name="connsiteY3" fmla="*/ 458199 h 809483"/>
              <a:gd name="connsiteX4" fmla="*/ 1648990 w 1912405"/>
              <a:gd name="connsiteY4" fmla="*/ 458199 h 809483"/>
              <a:gd name="connsiteX5" fmla="*/ 1649878 w 1912405"/>
              <a:gd name="connsiteY5" fmla="*/ 458152 h 809483"/>
              <a:gd name="connsiteX6" fmla="*/ 1723810 w 1912405"/>
              <a:gd name="connsiteY6" fmla="*/ 374874 h 809483"/>
              <a:gd name="connsiteX7" fmla="*/ 1701488 w 1912405"/>
              <a:gd name="connsiteY7" fmla="*/ 0 h 809483"/>
              <a:gd name="connsiteX8" fmla="*/ 1890022 w 1912405"/>
              <a:gd name="connsiteY8" fmla="*/ 0 h 809483"/>
              <a:gd name="connsiteX9" fmla="*/ 1911927 w 1912405"/>
              <a:gd name="connsiteY9" fmla="*/ 363576 h 809483"/>
              <a:gd name="connsiteX10" fmla="*/ 1867597 w 1912405"/>
              <a:gd name="connsiteY10" fmla="*/ 527527 h 809483"/>
              <a:gd name="connsiteX11" fmla="*/ 1497656 w 1912405"/>
              <a:gd name="connsiteY11" fmla="*/ 601499 h 809483"/>
              <a:gd name="connsiteX12" fmla="*/ 1378050 w 1912405"/>
              <a:gd name="connsiteY12" fmla="*/ 369539 h 809483"/>
              <a:gd name="connsiteX13" fmla="*/ 125537 w 1912405"/>
              <a:gd name="connsiteY13" fmla="*/ 0 h 809483"/>
              <a:gd name="connsiteX14" fmla="*/ 1255369 w 1912405"/>
              <a:gd name="connsiteY14" fmla="*/ 0 h 809483"/>
              <a:gd name="connsiteX15" fmla="*/ 1255369 w 1912405"/>
              <a:gd name="connsiteY15" fmla="*/ 621177 h 809483"/>
              <a:gd name="connsiteX16" fmla="*/ 1380906 w 1912405"/>
              <a:gd name="connsiteY16" fmla="*/ 621177 h 809483"/>
              <a:gd name="connsiteX17" fmla="*/ 1380906 w 1912405"/>
              <a:gd name="connsiteY17" fmla="*/ 809483 h 809483"/>
              <a:gd name="connsiteX18" fmla="*/ 0 w 1912405"/>
              <a:gd name="connsiteY18" fmla="*/ 809483 h 809483"/>
              <a:gd name="connsiteX19" fmla="*/ 0 w 1912405"/>
              <a:gd name="connsiteY19" fmla="*/ 621177 h 809483"/>
              <a:gd name="connsiteX20" fmla="*/ 125537 w 1912405"/>
              <a:gd name="connsiteY20" fmla="*/ 621177 h 80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2405" h="809483">
                <a:moveTo>
                  <a:pt x="1378050" y="0"/>
                </a:moveTo>
                <a:lnTo>
                  <a:pt x="1566355" y="0"/>
                </a:lnTo>
                <a:lnTo>
                  <a:pt x="1566355" y="373242"/>
                </a:lnTo>
                <a:cubicBezTo>
                  <a:pt x="1565486" y="418319"/>
                  <a:pt x="1600574" y="455936"/>
                  <a:pt x="1645601" y="458199"/>
                </a:cubicBezTo>
                <a:lnTo>
                  <a:pt x="1648990" y="458199"/>
                </a:lnTo>
                <a:cubicBezTo>
                  <a:pt x="1649285" y="458183"/>
                  <a:pt x="1649583" y="458168"/>
                  <a:pt x="1649878" y="458152"/>
                </a:cubicBezTo>
                <a:cubicBezTo>
                  <a:pt x="1693292" y="455569"/>
                  <a:pt x="1726390" y="418285"/>
                  <a:pt x="1723810" y="374874"/>
                </a:cubicBezTo>
                <a:lnTo>
                  <a:pt x="1701488" y="0"/>
                </a:lnTo>
                <a:lnTo>
                  <a:pt x="1890022" y="0"/>
                </a:lnTo>
                <a:lnTo>
                  <a:pt x="1911927" y="363576"/>
                </a:lnTo>
                <a:cubicBezTo>
                  <a:pt x="1915408" y="421596"/>
                  <a:pt x="1899841" y="479167"/>
                  <a:pt x="1867597" y="527527"/>
                </a:cubicBezTo>
                <a:cubicBezTo>
                  <a:pt x="1785866" y="650110"/>
                  <a:pt x="1620239" y="683230"/>
                  <a:pt x="1497656" y="601499"/>
                </a:cubicBezTo>
                <a:cubicBezTo>
                  <a:pt x="1421429" y="549113"/>
                  <a:pt x="1376522" y="462019"/>
                  <a:pt x="1378050" y="369539"/>
                </a:cubicBezTo>
                <a:close/>
                <a:moveTo>
                  <a:pt x="125537" y="0"/>
                </a:moveTo>
                <a:lnTo>
                  <a:pt x="1255369" y="0"/>
                </a:lnTo>
                <a:lnTo>
                  <a:pt x="1255369" y="621177"/>
                </a:lnTo>
                <a:lnTo>
                  <a:pt x="1380906" y="621177"/>
                </a:lnTo>
                <a:lnTo>
                  <a:pt x="1380906" y="809483"/>
                </a:lnTo>
                <a:lnTo>
                  <a:pt x="0" y="809483"/>
                </a:lnTo>
                <a:lnTo>
                  <a:pt x="0" y="621177"/>
                </a:lnTo>
                <a:lnTo>
                  <a:pt x="125537" y="621177"/>
                </a:lnTo>
                <a:close/>
              </a:path>
            </a:pathLst>
          </a:cu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6" name="Graphic 25" descr="Garbage with solid fill">
            <a:extLst>
              <a:ext uri="{FF2B5EF4-FFF2-40B4-BE49-F238E27FC236}">
                <a16:creationId xmlns:a16="http://schemas.microsoft.com/office/drawing/2014/main" id="{F89B7173-9B65-F4C6-BFDA-FFA392DC65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32600"/>
          <a:stretch>
            <a:fillRect/>
          </a:stretch>
        </p:blipFill>
        <p:spPr>
          <a:xfrm>
            <a:off x="5606337" y="3089250"/>
            <a:ext cx="2718858" cy="1832512"/>
          </a:xfrm>
          <a:custGeom>
            <a:avLst/>
            <a:gdLst>
              <a:gd name="connsiteX0" fmla="*/ 0 w 2718858"/>
              <a:gd name="connsiteY0" fmla="*/ 0 h 1832512"/>
              <a:gd name="connsiteX1" fmla="*/ 2718858 w 2718858"/>
              <a:gd name="connsiteY1" fmla="*/ 0 h 1832512"/>
              <a:gd name="connsiteX2" fmla="*/ 2718858 w 2718858"/>
              <a:gd name="connsiteY2" fmla="*/ 1832512 h 1832512"/>
              <a:gd name="connsiteX3" fmla="*/ 0 w 2718858"/>
              <a:gd name="connsiteY3" fmla="*/ 1832512 h 18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858" h="1832512">
                <a:moveTo>
                  <a:pt x="0" y="0"/>
                </a:moveTo>
                <a:lnTo>
                  <a:pt x="2718858" y="0"/>
                </a:lnTo>
                <a:lnTo>
                  <a:pt x="2718858" y="1832512"/>
                </a:lnTo>
                <a:lnTo>
                  <a:pt x="0" y="1832512"/>
                </a:lnTo>
                <a:close/>
              </a:path>
            </a:pathLst>
          </a:custGeom>
        </p:spPr>
      </p:pic>
      <p:pic>
        <p:nvPicPr>
          <p:cNvPr id="30" name="Graphic 29" descr="Dumbbell with solid fill">
            <a:extLst>
              <a:ext uri="{FF2B5EF4-FFF2-40B4-BE49-F238E27FC236}">
                <a16:creationId xmlns:a16="http://schemas.microsoft.com/office/drawing/2014/main" id="{EB81B962-C3B4-A444-C740-5E35162DB9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57101"/>
          <a:stretch>
            <a:fillRect/>
          </a:stretch>
        </p:blipFill>
        <p:spPr>
          <a:xfrm>
            <a:off x="9501863" y="3073019"/>
            <a:ext cx="3012886" cy="1292494"/>
          </a:xfrm>
          <a:custGeom>
            <a:avLst/>
            <a:gdLst>
              <a:gd name="connsiteX0" fmla="*/ 0 w 3012886"/>
              <a:gd name="connsiteY0" fmla="*/ 0 h 1292494"/>
              <a:gd name="connsiteX1" fmla="*/ 3012886 w 3012886"/>
              <a:gd name="connsiteY1" fmla="*/ 0 h 1292494"/>
              <a:gd name="connsiteX2" fmla="*/ 3012886 w 3012886"/>
              <a:gd name="connsiteY2" fmla="*/ 1292494 h 1292494"/>
              <a:gd name="connsiteX3" fmla="*/ 0 w 3012886"/>
              <a:gd name="connsiteY3" fmla="*/ 1292494 h 129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886" h="1292494">
                <a:moveTo>
                  <a:pt x="0" y="0"/>
                </a:moveTo>
                <a:lnTo>
                  <a:pt x="3012886" y="0"/>
                </a:lnTo>
                <a:lnTo>
                  <a:pt x="3012886" y="1292494"/>
                </a:lnTo>
                <a:lnTo>
                  <a:pt x="0" y="1292494"/>
                </a:lnTo>
                <a:close/>
              </a:path>
            </a:pathLst>
          </a:custGeom>
        </p:spPr>
      </p:pic>
      <p:pic>
        <p:nvPicPr>
          <p:cNvPr id="31" name="Graphic 30" descr="Mailbox with solid fill">
            <a:extLst>
              <a:ext uri="{FF2B5EF4-FFF2-40B4-BE49-F238E27FC236}">
                <a16:creationId xmlns:a16="http://schemas.microsoft.com/office/drawing/2014/main" id="{129D75D1-1FD1-6774-E78E-48C7C5084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670901" y="4558555"/>
            <a:ext cx="2718858" cy="27188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16B510-36C0-80B2-F763-AEEA53C5E67A}"/>
              </a:ext>
            </a:extLst>
          </p:cNvPr>
          <p:cNvGrpSpPr/>
          <p:nvPr/>
        </p:nvGrpSpPr>
        <p:grpSpPr>
          <a:xfrm>
            <a:off x="-640089" y="6847479"/>
            <a:ext cx="14017721" cy="781862"/>
            <a:chOff x="-15823206" y="6847479"/>
            <a:chExt cx="14017721" cy="781862"/>
          </a:xfrm>
        </p:grpSpPr>
        <p:pic>
          <p:nvPicPr>
            <p:cNvPr id="38" name="Graphic 37" descr="Dry Cleaning with solid fill">
              <a:extLst>
                <a:ext uri="{FF2B5EF4-FFF2-40B4-BE49-F238E27FC236}">
                  <a16:creationId xmlns:a16="http://schemas.microsoft.com/office/drawing/2014/main" id="{6A1B1553-089A-E5DF-3981-37FA3BEE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8623" t="77582" r="5003"/>
            <a:stretch>
              <a:fillRect/>
            </a:stretch>
          </p:blipFill>
          <p:spPr>
            <a:xfrm>
              <a:off x="-4724399" y="6871737"/>
              <a:ext cx="2918914" cy="757604"/>
            </a:xfrm>
            <a:custGeom>
              <a:avLst/>
              <a:gdLst>
                <a:gd name="connsiteX0" fmla="*/ 0 w 2918914"/>
                <a:gd name="connsiteY0" fmla="*/ 0 h 757604"/>
                <a:gd name="connsiteX1" fmla="*/ 2918914 w 2918914"/>
                <a:gd name="connsiteY1" fmla="*/ 0 h 757604"/>
                <a:gd name="connsiteX2" fmla="*/ 2918914 w 2918914"/>
                <a:gd name="connsiteY2" fmla="*/ 757604 h 757604"/>
                <a:gd name="connsiteX3" fmla="*/ 0 w 2918914"/>
                <a:gd name="connsiteY3" fmla="*/ 757604 h 75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8914" h="757604">
                  <a:moveTo>
                    <a:pt x="0" y="0"/>
                  </a:moveTo>
                  <a:lnTo>
                    <a:pt x="2918914" y="0"/>
                  </a:lnTo>
                  <a:lnTo>
                    <a:pt x="2918914" y="757604"/>
                  </a:lnTo>
                  <a:lnTo>
                    <a:pt x="0" y="757604"/>
                  </a:lnTo>
                  <a:close/>
                </a:path>
              </a:pathLst>
            </a:custGeom>
          </p:spPr>
        </p:pic>
        <p:pic>
          <p:nvPicPr>
            <p:cNvPr id="37" name="Graphic 36" descr="Shower with solid fill">
              <a:extLst>
                <a:ext uri="{FF2B5EF4-FFF2-40B4-BE49-F238E27FC236}">
                  <a16:creationId xmlns:a16="http://schemas.microsoft.com/office/drawing/2014/main" id="{2A1758AD-38F9-C71A-B393-D37DF431B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10755" t="73214"/>
            <a:stretch>
              <a:fillRect/>
            </a:stretch>
          </p:blipFill>
          <p:spPr>
            <a:xfrm>
              <a:off x="-15823206" y="6847479"/>
              <a:ext cx="2604976" cy="781862"/>
            </a:xfrm>
            <a:custGeom>
              <a:avLst/>
              <a:gdLst>
                <a:gd name="connsiteX0" fmla="*/ 0 w 2604976"/>
                <a:gd name="connsiteY0" fmla="*/ 0 h 781862"/>
                <a:gd name="connsiteX1" fmla="*/ 2604976 w 2604976"/>
                <a:gd name="connsiteY1" fmla="*/ 0 h 781862"/>
                <a:gd name="connsiteX2" fmla="*/ 2604976 w 2604976"/>
                <a:gd name="connsiteY2" fmla="*/ 781862 h 781862"/>
                <a:gd name="connsiteX3" fmla="*/ 0 w 2604976"/>
                <a:gd name="connsiteY3" fmla="*/ 781862 h 7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976" h="781862">
                  <a:moveTo>
                    <a:pt x="0" y="0"/>
                  </a:moveTo>
                  <a:lnTo>
                    <a:pt x="2604976" y="0"/>
                  </a:lnTo>
                  <a:lnTo>
                    <a:pt x="2604976" y="781862"/>
                  </a:lnTo>
                  <a:lnTo>
                    <a:pt x="0" y="781862"/>
                  </a:lnTo>
                  <a:close/>
                </a:path>
              </a:pathLst>
            </a:cu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647AEC-E4A8-BC72-E6A6-BB86C0C6220D}"/>
                </a:ext>
              </a:extLst>
            </p:cNvPr>
            <p:cNvSpPr/>
            <p:nvPr/>
          </p:nvSpPr>
          <p:spPr>
            <a:xfrm>
              <a:off x="-9423157" y="6847480"/>
              <a:ext cx="226770" cy="636790"/>
            </a:xfrm>
            <a:prstGeom prst="rect">
              <a:avLst/>
            </a:prstGeom>
            <a:solidFill>
              <a:srgbClr val="F2C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916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Identify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the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deeper problem.  </a:t>
            </a:r>
          </a:p>
        </p:txBody>
      </p:sp>
    </p:spTree>
    <p:extLst>
      <p:ext uri="{BB962C8B-B14F-4D97-AF65-F5344CB8AC3E}">
        <p14:creationId xmlns:p14="http://schemas.microsoft.com/office/powerpoint/2010/main" val="6585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Offer a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solution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21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Demonstrate your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value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8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Negotiate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price.</a:t>
            </a:r>
          </a:p>
        </p:txBody>
      </p:sp>
    </p:spTree>
    <p:extLst>
      <p:ext uri="{BB962C8B-B14F-4D97-AF65-F5344CB8AC3E}">
        <p14:creationId xmlns:p14="http://schemas.microsoft.com/office/powerpoint/2010/main" val="4463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Relationship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&gt;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42199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3D405B"/>
                </a:solidFill>
                <a:latin typeface="Bebas Kai" panose="04050603020B02020204" pitchFamily="8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1685754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19EADAD-17E1-4AD3-AB65-6681E0551612}"/>
              </a:ext>
            </a:extLst>
          </p:cNvPr>
          <p:cNvGrpSpPr/>
          <p:nvPr/>
        </p:nvGrpSpPr>
        <p:grpSpPr>
          <a:xfrm rot="660494">
            <a:off x="9710872" y="4294469"/>
            <a:ext cx="2286000" cy="3017520"/>
            <a:chOff x="2288735" y="3375869"/>
            <a:chExt cx="2286000" cy="30175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07E440-E7D4-B7D3-05B1-BB8D18E95B86}"/>
                </a:ext>
              </a:extLst>
            </p:cNvPr>
            <p:cNvSpPr/>
            <p:nvPr/>
          </p:nvSpPr>
          <p:spPr>
            <a:xfrm>
              <a:off x="2288735" y="3375869"/>
              <a:ext cx="2286000" cy="3017520"/>
            </a:xfrm>
            <a:prstGeom prst="rect">
              <a:avLst/>
            </a:prstGeom>
            <a:solidFill>
              <a:srgbClr val="3D4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F7C058-22D2-2C64-98F6-D842A7796FDE}"/>
                </a:ext>
              </a:extLst>
            </p:cNvPr>
            <p:cNvSpPr txBox="1"/>
            <p:nvPr/>
          </p:nvSpPr>
          <p:spPr>
            <a:xfrm>
              <a:off x="2288735" y="4191804"/>
              <a:ext cx="2286000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rgbClr val="81B29A"/>
                  </a:solidFill>
                  <a:latin typeface="Arial Nova Cond Light" panose="020B0306020202020204" pitchFamily="34" charset="0"/>
                </a:rPr>
                <a:t>How long will it take?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B5D6D2-8BDE-34C7-A64D-00277915C0FB}"/>
                </a:ext>
              </a:extLst>
            </p:cNvPr>
            <p:cNvSpPr txBox="1"/>
            <p:nvPr/>
          </p:nvSpPr>
          <p:spPr>
            <a:xfrm>
              <a:off x="2288735" y="3375869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Errand   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72AC7C8-5D98-3080-5ED2-C44AAA7E10E1}"/>
                </a:ext>
              </a:extLst>
            </p:cNvPr>
            <p:cNvCxnSpPr>
              <a:cxnSpLocks/>
            </p:cNvCxnSpPr>
            <p:nvPr/>
          </p:nvCxnSpPr>
          <p:spPr>
            <a:xfrm>
              <a:off x="2288735" y="5502470"/>
              <a:ext cx="2286000" cy="0"/>
            </a:xfrm>
            <a:prstGeom prst="line">
              <a:avLst/>
            </a:prstGeom>
            <a:ln>
              <a:solidFill>
                <a:srgbClr val="81B29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86C23B-621A-3AAA-4713-EA6A03E7ED6A}"/>
                </a:ext>
              </a:extLst>
            </p:cNvPr>
            <p:cNvSpPr txBox="1"/>
            <p:nvPr/>
          </p:nvSpPr>
          <p:spPr>
            <a:xfrm>
              <a:off x="2288735" y="4776906"/>
              <a:ext cx="2286000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rgbClr val="81B29A"/>
                  </a:solidFill>
                  <a:latin typeface="Arial Nova Cond Light" panose="020B0306020202020204" pitchFamily="34" charset="0"/>
                </a:rPr>
                <a:t>Cost: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E34EC2-08E6-B0F6-DC6F-6CE8872D7748}"/>
                </a:ext>
              </a:extLst>
            </p:cNvPr>
            <p:cNvSpPr txBox="1"/>
            <p:nvPr/>
          </p:nvSpPr>
          <p:spPr>
            <a:xfrm>
              <a:off x="2306562" y="5521994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Receipt</a:t>
              </a:r>
              <a:r>
                <a:rPr lang="en-US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  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has errands they need help with.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3E5D4A-9B99-6999-F8CA-C0CAE894C5FD}"/>
              </a:ext>
            </a:extLst>
          </p:cNvPr>
          <p:cNvSpPr txBox="1"/>
          <p:nvPr/>
        </p:nvSpPr>
        <p:spPr>
          <a:xfrm rot="686714">
            <a:off x="10078330" y="4656644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latin typeface="Ink Free" panose="03080402000500000000" pitchFamily="66" charset="0"/>
              </a:rPr>
              <a:t>Clean my car. </a:t>
            </a:r>
            <a:endParaRPr lang="ko-KR" altLang="en-US" dirty="0">
              <a:solidFill>
                <a:srgbClr val="F2CC8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18" grpId="0"/>
          <p:bldP spid="1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Write down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how long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it will take.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342C6D-0706-C02A-284C-F25AADF36C3A}"/>
              </a:ext>
            </a:extLst>
          </p:cNvPr>
          <p:cNvGrpSpPr/>
          <p:nvPr/>
        </p:nvGrpSpPr>
        <p:grpSpPr>
          <a:xfrm rot="660494">
            <a:off x="9710872" y="4294469"/>
            <a:ext cx="2286000" cy="3017520"/>
            <a:chOff x="2288735" y="3375869"/>
            <a:chExt cx="2286000" cy="30175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1895CB-CDFE-98DE-6EF3-304B6C02FE5C}"/>
                </a:ext>
              </a:extLst>
            </p:cNvPr>
            <p:cNvSpPr/>
            <p:nvPr/>
          </p:nvSpPr>
          <p:spPr>
            <a:xfrm>
              <a:off x="2288735" y="3375869"/>
              <a:ext cx="2286000" cy="3017520"/>
            </a:xfrm>
            <a:prstGeom prst="rect">
              <a:avLst/>
            </a:prstGeom>
            <a:solidFill>
              <a:srgbClr val="3D4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21C1DF-1C4B-011B-D016-0B1902F00EA7}"/>
                </a:ext>
              </a:extLst>
            </p:cNvPr>
            <p:cNvSpPr txBox="1"/>
            <p:nvPr/>
          </p:nvSpPr>
          <p:spPr>
            <a:xfrm>
              <a:off x="2288735" y="4191804"/>
              <a:ext cx="2286000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rgbClr val="81B29A"/>
                  </a:solidFill>
                  <a:latin typeface="Arial Nova Cond Light" panose="020B0306020202020204" pitchFamily="34" charset="0"/>
                </a:rPr>
                <a:t>How long will it take?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CD7313-62C7-AE5C-BF43-B212F1D34FB6}"/>
                </a:ext>
              </a:extLst>
            </p:cNvPr>
            <p:cNvSpPr txBox="1"/>
            <p:nvPr/>
          </p:nvSpPr>
          <p:spPr>
            <a:xfrm>
              <a:off x="2288735" y="3375869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Errand  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BE01A7-A923-BC2C-D8CE-CFF2B0F2077A}"/>
                </a:ext>
              </a:extLst>
            </p:cNvPr>
            <p:cNvCxnSpPr>
              <a:cxnSpLocks/>
            </p:cNvCxnSpPr>
            <p:nvPr/>
          </p:nvCxnSpPr>
          <p:spPr>
            <a:xfrm>
              <a:off x="2288735" y="5502470"/>
              <a:ext cx="2286000" cy="0"/>
            </a:xfrm>
            <a:prstGeom prst="line">
              <a:avLst/>
            </a:prstGeom>
            <a:ln>
              <a:solidFill>
                <a:srgbClr val="81B29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C960C5-BE0E-3ED6-88A0-5A34C5BAA3B8}"/>
                </a:ext>
              </a:extLst>
            </p:cNvPr>
            <p:cNvSpPr txBox="1"/>
            <p:nvPr/>
          </p:nvSpPr>
          <p:spPr>
            <a:xfrm>
              <a:off x="2288735" y="4776906"/>
              <a:ext cx="2286000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600" dirty="0">
                  <a:solidFill>
                    <a:srgbClr val="81B29A"/>
                  </a:solidFill>
                  <a:latin typeface="Arial Nova Cond Light" panose="020B0306020202020204" pitchFamily="34" charset="0"/>
                </a:rPr>
                <a:t>Cost: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3FEA23-1B22-5347-C9A8-E3DD7262C905}"/>
                </a:ext>
              </a:extLst>
            </p:cNvPr>
            <p:cNvSpPr txBox="1"/>
            <p:nvPr/>
          </p:nvSpPr>
          <p:spPr>
            <a:xfrm>
              <a:off x="2306562" y="5521994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Receipt</a:t>
              </a:r>
              <a:r>
                <a:rPr lang="en-US" sz="2000" dirty="0">
                  <a:solidFill>
                    <a:srgbClr val="81B29A"/>
                  </a:solidFill>
                  <a:latin typeface="Bebas Kai" panose="04050603020B02020204" pitchFamily="82" charset="0"/>
                </a:rPr>
                <a:t>  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2C6707-CEE1-C9EC-C596-9809082ED36E}"/>
              </a:ext>
            </a:extLst>
          </p:cNvPr>
          <p:cNvSpPr txBox="1"/>
          <p:nvPr/>
        </p:nvSpPr>
        <p:spPr>
          <a:xfrm rot="686714">
            <a:off x="10078330" y="4656644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latin typeface="Ink Free" panose="03080402000500000000" pitchFamily="66" charset="0"/>
              </a:rPr>
              <a:t>Clean my car. </a:t>
            </a:r>
            <a:endParaRPr lang="ko-KR" altLang="en-US" dirty="0">
              <a:solidFill>
                <a:srgbClr val="F2CC8F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535D7-5913-DDA3-1F43-D52727B85639}"/>
              </a:ext>
            </a:extLst>
          </p:cNvPr>
          <p:cNvSpPr txBox="1"/>
          <p:nvPr/>
        </p:nvSpPr>
        <p:spPr>
          <a:xfrm rot="686714">
            <a:off x="9935603" y="528108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latin typeface="Ink Free" panose="03080402000500000000" pitchFamily="66" charset="0"/>
              </a:rPr>
              <a:t>2 hours</a:t>
            </a:r>
            <a:endParaRPr lang="ko-KR" altLang="en-US" dirty="0">
              <a:solidFill>
                <a:srgbClr val="F2CC8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42BC6E-864B-A55B-F9BF-E2C23E2D29C3}"/>
              </a:ext>
            </a:extLst>
          </p:cNvPr>
          <p:cNvGrpSpPr/>
          <p:nvPr/>
        </p:nvGrpSpPr>
        <p:grpSpPr>
          <a:xfrm>
            <a:off x="281843" y="3764010"/>
            <a:ext cx="2495431" cy="3017520"/>
            <a:chOff x="3127954" y="3640917"/>
            <a:chExt cx="2495431" cy="30175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8E200B-A8EA-3D22-23A8-9C421A60460D}"/>
                </a:ext>
              </a:extLst>
            </p:cNvPr>
            <p:cNvGrpSpPr/>
            <p:nvPr/>
          </p:nvGrpSpPr>
          <p:grpSpPr>
            <a:xfrm rot="20006061">
              <a:off x="3337385" y="3640917"/>
              <a:ext cx="2286000" cy="3017520"/>
              <a:chOff x="2288735" y="3375869"/>
              <a:chExt cx="2286000" cy="301752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CD555FD-4BE4-AC62-C761-571234DA806F}"/>
                  </a:ext>
                </a:extLst>
              </p:cNvPr>
              <p:cNvSpPr/>
              <p:nvPr/>
            </p:nvSpPr>
            <p:spPr>
              <a:xfrm>
                <a:off x="2288735" y="3375869"/>
                <a:ext cx="2286000" cy="3017520"/>
              </a:xfrm>
              <a:prstGeom prst="rect">
                <a:avLst/>
              </a:prstGeom>
              <a:solidFill>
                <a:srgbClr val="3D4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CA3C4D-C5BD-8A2E-D708-FECCE35BCD4B}"/>
                  </a:ext>
                </a:extLst>
              </p:cNvPr>
              <p:cNvSpPr txBox="1"/>
              <p:nvPr/>
            </p:nvSpPr>
            <p:spPr>
              <a:xfrm>
                <a:off x="2288735" y="4191804"/>
                <a:ext cx="2286000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1600" dirty="0">
                    <a:solidFill>
                      <a:srgbClr val="81B29A"/>
                    </a:solidFill>
                    <a:latin typeface="Arial Nova Cond Light" panose="020B0306020202020204" pitchFamily="34" charset="0"/>
                  </a:rPr>
                  <a:t>How long will it take?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F3993B-3F2C-1AE0-2FF5-65DAA4650512}"/>
                  </a:ext>
                </a:extLst>
              </p:cNvPr>
              <p:cNvSpPr txBox="1"/>
              <p:nvPr/>
            </p:nvSpPr>
            <p:spPr>
              <a:xfrm>
                <a:off x="2288735" y="3375869"/>
                <a:ext cx="976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81B29A"/>
                    </a:solidFill>
                    <a:latin typeface="Bebas Kai" panose="04050603020B02020204" pitchFamily="82" charset="0"/>
                  </a:rPr>
                  <a:t>Errand   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359A2F0-B0B8-FA93-4054-FE97AAF6B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8735" y="5502470"/>
                <a:ext cx="2286000" cy="0"/>
              </a:xfrm>
              <a:prstGeom prst="line">
                <a:avLst/>
              </a:prstGeom>
              <a:ln>
                <a:solidFill>
                  <a:srgbClr val="81B29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8018E7-DCE5-0555-D083-B21FE59C4DFE}"/>
                  </a:ext>
                </a:extLst>
              </p:cNvPr>
              <p:cNvSpPr txBox="1"/>
              <p:nvPr/>
            </p:nvSpPr>
            <p:spPr>
              <a:xfrm>
                <a:off x="2288735" y="4776906"/>
                <a:ext cx="2286000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1600" dirty="0">
                    <a:solidFill>
                      <a:srgbClr val="81B29A"/>
                    </a:solidFill>
                    <a:latin typeface="Arial Nova Cond Light" panose="020B0306020202020204" pitchFamily="34" charset="0"/>
                  </a:rPr>
                  <a:t>Cost: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682597-FB2B-422B-55C8-C2371E0BC130}"/>
                  </a:ext>
                </a:extLst>
              </p:cNvPr>
              <p:cNvSpPr txBox="1"/>
              <p:nvPr/>
            </p:nvSpPr>
            <p:spPr>
              <a:xfrm>
                <a:off x="2306562" y="5521994"/>
                <a:ext cx="976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solidFill>
                      <a:srgbClr val="81B29A"/>
                    </a:solidFill>
                    <a:latin typeface="Bebas Kai" panose="04050603020B02020204" pitchFamily="82" charset="0"/>
                  </a:rPr>
                  <a:t>Receipt</a:t>
                </a:r>
                <a:r>
                  <a:rPr lang="en-US" sz="2000" dirty="0">
                    <a:solidFill>
                      <a:srgbClr val="81B29A"/>
                    </a:solidFill>
                    <a:latin typeface="Bebas Kai" panose="04050603020B02020204" pitchFamily="82" charset="0"/>
                  </a:rPr>
                  <a:t>   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812BCE-A154-4FEA-DE82-458814BE95F6}"/>
                </a:ext>
              </a:extLst>
            </p:cNvPr>
            <p:cNvSpPr txBox="1"/>
            <p:nvPr/>
          </p:nvSpPr>
          <p:spPr>
            <a:xfrm rot="20031148">
              <a:off x="3127954" y="4230956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2CC8F"/>
                  </a:solidFill>
                  <a:latin typeface="Ink Free" panose="03080402000500000000" pitchFamily="66" charset="0"/>
                </a:rPr>
                <a:t>Clean my car. </a:t>
              </a:r>
              <a:endParaRPr lang="ko-KR" altLang="en-US" dirty="0">
                <a:solidFill>
                  <a:srgbClr val="F2CC8F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BF61EB-0B7F-B998-039A-805DBF5554FF}"/>
                </a:ext>
              </a:extLst>
            </p:cNvPr>
            <p:cNvSpPr txBox="1"/>
            <p:nvPr/>
          </p:nvSpPr>
          <p:spPr>
            <a:xfrm rot="20031148">
              <a:off x="3454213" y="4984436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2CC8F"/>
                  </a:solidFill>
                  <a:latin typeface="Ink Free" panose="03080402000500000000" pitchFamily="66" charset="0"/>
                </a:rPr>
                <a:t>2 hours</a:t>
              </a:r>
              <a:endParaRPr lang="ko-KR" altLang="en-US" dirty="0">
                <a:solidFill>
                  <a:srgbClr val="F2CC8F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Negotiate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price.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15177-2B19-1C06-8146-97A4B2C0EAC4}"/>
              </a:ext>
            </a:extLst>
          </p:cNvPr>
          <p:cNvSpPr txBox="1"/>
          <p:nvPr/>
        </p:nvSpPr>
        <p:spPr>
          <a:xfrm rot="19986358">
            <a:off x="985238" y="5439065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4F1DE"/>
                </a:solidFill>
                <a:latin typeface="Ink Free" panose="03080402000500000000" pitchFamily="66" charset="0"/>
              </a:rPr>
              <a:t>100,000 won</a:t>
            </a:r>
            <a:endParaRPr lang="ko-KR" altLang="en-US" b="1" dirty="0">
              <a:solidFill>
                <a:srgbClr val="F4F1DE"/>
              </a:solidFill>
              <a:latin typeface="Ink Free" panose="03080402000500000000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34BBEC-707E-9D01-DF5C-E933DB1269F4}"/>
              </a:ext>
            </a:extLst>
          </p:cNvPr>
          <p:cNvSpPr txBox="1"/>
          <p:nvPr/>
        </p:nvSpPr>
        <p:spPr>
          <a:xfrm rot="19986358">
            <a:off x="1389219" y="6126704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4F1DE"/>
                </a:solidFill>
                <a:latin typeface="Ink Free" panose="03080402000500000000" pitchFamily="66" charset="0"/>
              </a:rPr>
              <a:t>100,000 won</a:t>
            </a:r>
            <a:endParaRPr lang="ko-KR" altLang="en-US" b="1" dirty="0">
              <a:solidFill>
                <a:srgbClr val="F4F1DE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RULE: no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tit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for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tat</a:t>
            </a:r>
          </a:p>
        </p:txBody>
      </p:sp>
    </p:spTree>
    <p:extLst>
      <p:ext uri="{BB962C8B-B14F-4D97-AF65-F5344CB8AC3E}">
        <p14:creationId xmlns:p14="http://schemas.microsoft.com/office/powerpoint/2010/main" val="30384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46447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F2CC8F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9083F-AA38-E255-EEEB-015B68BDC2AA}"/>
              </a:ext>
            </a:extLst>
          </p:cNvPr>
          <p:cNvGrpSpPr/>
          <p:nvPr/>
        </p:nvGrpSpPr>
        <p:grpSpPr>
          <a:xfrm>
            <a:off x="-640089" y="0"/>
            <a:ext cx="14017721" cy="781862"/>
            <a:chOff x="-15823206" y="6847479"/>
            <a:chExt cx="14017721" cy="781862"/>
          </a:xfrm>
        </p:grpSpPr>
        <p:pic>
          <p:nvPicPr>
            <p:cNvPr id="7" name="Graphic 6" descr="Dry Cleaning with solid fill">
              <a:extLst>
                <a:ext uri="{FF2B5EF4-FFF2-40B4-BE49-F238E27FC236}">
                  <a16:creationId xmlns:a16="http://schemas.microsoft.com/office/drawing/2014/main" id="{E3236A98-AA45-3242-662E-A2133171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23" t="77582" r="5003"/>
            <a:stretch>
              <a:fillRect/>
            </a:stretch>
          </p:blipFill>
          <p:spPr>
            <a:xfrm>
              <a:off x="-4724399" y="6852687"/>
              <a:ext cx="2918914" cy="757604"/>
            </a:xfrm>
            <a:custGeom>
              <a:avLst/>
              <a:gdLst>
                <a:gd name="connsiteX0" fmla="*/ 0 w 2918914"/>
                <a:gd name="connsiteY0" fmla="*/ 0 h 757604"/>
                <a:gd name="connsiteX1" fmla="*/ 2918914 w 2918914"/>
                <a:gd name="connsiteY1" fmla="*/ 0 h 757604"/>
                <a:gd name="connsiteX2" fmla="*/ 2918914 w 2918914"/>
                <a:gd name="connsiteY2" fmla="*/ 757604 h 757604"/>
                <a:gd name="connsiteX3" fmla="*/ 0 w 2918914"/>
                <a:gd name="connsiteY3" fmla="*/ 757604 h 75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8914" h="757604">
                  <a:moveTo>
                    <a:pt x="0" y="0"/>
                  </a:moveTo>
                  <a:lnTo>
                    <a:pt x="2918914" y="0"/>
                  </a:lnTo>
                  <a:lnTo>
                    <a:pt x="2918914" y="757604"/>
                  </a:lnTo>
                  <a:lnTo>
                    <a:pt x="0" y="757604"/>
                  </a:lnTo>
                  <a:close/>
                </a:path>
              </a:pathLst>
            </a:custGeom>
          </p:spPr>
        </p:pic>
        <p:pic>
          <p:nvPicPr>
            <p:cNvPr id="8" name="Graphic 7" descr="Shower with solid fill">
              <a:extLst>
                <a:ext uri="{FF2B5EF4-FFF2-40B4-BE49-F238E27FC236}">
                  <a16:creationId xmlns:a16="http://schemas.microsoft.com/office/drawing/2014/main" id="{350192DE-B19C-5515-A14B-2598D125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755" t="73214"/>
            <a:stretch>
              <a:fillRect/>
            </a:stretch>
          </p:blipFill>
          <p:spPr>
            <a:xfrm>
              <a:off x="-15823206" y="6847479"/>
              <a:ext cx="2604976" cy="781862"/>
            </a:xfrm>
            <a:custGeom>
              <a:avLst/>
              <a:gdLst>
                <a:gd name="connsiteX0" fmla="*/ 0 w 2604976"/>
                <a:gd name="connsiteY0" fmla="*/ 0 h 781862"/>
                <a:gd name="connsiteX1" fmla="*/ 2604976 w 2604976"/>
                <a:gd name="connsiteY1" fmla="*/ 0 h 781862"/>
                <a:gd name="connsiteX2" fmla="*/ 2604976 w 2604976"/>
                <a:gd name="connsiteY2" fmla="*/ 781862 h 781862"/>
                <a:gd name="connsiteX3" fmla="*/ 0 w 2604976"/>
                <a:gd name="connsiteY3" fmla="*/ 781862 h 7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976" h="781862">
                  <a:moveTo>
                    <a:pt x="0" y="0"/>
                  </a:moveTo>
                  <a:lnTo>
                    <a:pt x="2604976" y="0"/>
                  </a:lnTo>
                  <a:lnTo>
                    <a:pt x="2604976" y="781862"/>
                  </a:lnTo>
                  <a:lnTo>
                    <a:pt x="0" y="78186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8CC3E2-01F2-B0EB-563A-462503EE0FD0}"/>
                </a:ext>
              </a:extLst>
            </p:cNvPr>
            <p:cNvSpPr/>
            <p:nvPr/>
          </p:nvSpPr>
          <p:spPr>
            <a:xfrm>
              <a:off x="-9423157" y="6847480"/>
              <a:ext cx="226770" cy="636790"/>
            </a:xfrm>
            <a:prstGeom prst="rect">
              <a:avLst/>
            </a:prstGeom>
            <a:solidFill>
              <a:srgbClr val="F2C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401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Keep track of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income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and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expenses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847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D0301-8FF3-4CBA-A028-6B6C47BD588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3D405B"/>
                </a:solidFill>
                <a:latin typeface="Bebas Kai" panose="04050603020B02020204" pitchFamily="82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01852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3617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Review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total profit</a:t>
            </a:r>
          </a:p>
        </p:txBody>
      </p:sp>
    </p:spTree>
    <p:extLst>
      <p:ext uri="{BB962C8B-B14F-4D97-AF65-F5344CB8AC3E}">
        <p14:creationId xmlns:p14="http://schemas.microsoft.com/office/powerpoint/2010/main" val="2983037509"/>
      </p:ext>
    </p:extLst>
  </p:cSld>
  <p:clrMapOvr>
    <a:masterClrMapping/>
  </p:clrMapOvr>
  <p:transition spd="slow">
    <p:push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3851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Review 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net profit</a:t>
            </a:r>
          </a:p>
        </p:txBody>
      </p:sp>
    </p:spTree>
    <p:extLst>
      <p:ext uri="{BB962C8B-B14F-4D97-AF65-F5344CB8AC3E}">
        <p14:creationId xmlns:p14="http://schemas.microsoft.com/office/powerpoint/2010/main" val="7462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3851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Review 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hourly wage</a:t>
            </a:r>
          </a:p>
        </p:txBody>
      </p:sp>
    </p:spTree>
    <p:extLst>
      <p:ext uri="{BB962C8B-B14F-4D97-AF65-F5344CB8AC3E}">
        <p14:creationId xmlns:p14="http://schemas.microsoft.com/office/powerpoint/2010/main" val="32381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ABFD6-166E-4183-B3CE-CDB0602D815C}"/>
              </a:ext>
            </a:extLst>
          </p:cNvPr>
          <p:cNvSpPr txBox="1"/>
          <p:nvPr/>
        </p:nvSpPr>
        <p:spPr>
          <a:xfrm rot="10800000">
            <a:off x="2057994" y="2702342"/>
            <a:ext cx="40525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E07A5F"/>
                </a:solidFill>
                <a:latin typeface="Bebas Kai" panose="04050603020B02020204" pitchFamily="82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5E770-95F5-4327-A2EB-B4F56E965641}"/>
              </a:ext>
            </a:extLst>
          </p:cNvPr>
          <p:cNvSpPr txBox="1"/>
          <p:nvPr/>
        </p:nvSpPr>
        <p:spPr>
          <a:xfrm>
            <a:off x="5110146" y="1023389"/>
            <a:ext cx="42425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3D405B"/>
                </a:solidFill>
                <a:latin typeface="Bebas Kai" panose="04050603020B02020204" pitchFamily="82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3164677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m Building Games | 28 Fun &amp;amp; Memorable Games Your Team Will Love |  Cozymeal">
            <a:extLst>
              <a:ext uri="{FF2B5EF4-FFF2-40B4-BE49-F238E27FC236}">
                <a16:creationId xmlns:a16="http://schemas.microsoft.com/office/drawing/2014/main" id="{DF254DF1-49D0-482B-A30D-9DF71AD95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39523"/>
          <a:stretch/>
        </p:blipFill>
        <p:spPr bwMode="auto">
          <a:xfrm flipH="1">
            <a:off x="6911770" y="9524"/>
            <a:ext cx="528023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739D15-9B5E-43F1-8F85-DB7F2DEFBFC4}"/>
              </a:ext>
            </a:extLst>
          </p:cNvPr>
          <p:cNvSpPr/>
          <p:nvPr/>
        </p:nvSpPr>
        <p:spPr>
          <a:xfrm>
            <a:off x="6911770" y="-1"/>
            <a:ext cx="528023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89124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Game of Possibilities 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Find as many ways to use the item as possible.   </a:t>
            </a:r>
          </a:p>
        </p:txBody>
      </p:sp>
    </p:spTree>
    <p:extLst>
      <p:ext uri="{BB962C8B-B14F-4D97-AF65-F5344CB8AC3E}">
        <p14:creationId xmlns:p14="http://schemas.microsoft.com/office/powerpoint/2010/main" val="352253461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60542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Grab Bag Skits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Create a play based on random items. </a:t>
            </a:r>
          </a:p>
        </p:txBody>
      </p:sp>
      <p:pic>
        <p:nvPicPr>
          <p:cNvPr id="2050" name="Picture 2" descr="Florida Rep returns to the stage in new outdoor venue - Happenings Magazine  | Southwest Florida">
            <a:extLst>
              <a:ext uri="{FF2B5EF4-FFF2-40B4-BE49-F238E27FC236}">
                <a16:creationId xmlns:a16="http://schemas.microsoft.com/office/drawing/2014/main" id="{D649BF82-91A4-4F6B-8231-0830F6D41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r="25985"/>
          <a:stretch/>
        </p:blipFill>
        <p:spPr bwMode="auto">
          <a:xfrm>
            <a:off x="7196186" y="57150"/>
            <a:ext cx="4995814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605C9-69F4-4662-93F4-579F4737E5BB}"/>
              </a:ext>
            </a:extLst>
          </p:cNvPr>
          <p:cNvSpPr/>
          <p:nvPr/>
        </p:nvSpPr>
        <p:spPr>
          <a:xfrm>
            <a:off x="7196186" y="-1"/>
            <a:ext cx="4995814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1345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IRL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408377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Restaurant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Hospital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Pharmacy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Hotel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Post Office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Bank </a:t>
            </a:r>
          </a:p>
        </p:txBody>
      </p:sp>
      <p:pic>
        <p:nvPicPr>
          <p:cNvPr id="3074" name="Picture 2" descr="Waiter taking order with a tablet|Star EMEA">
            <a:extLst>
              <a:ext uri="{FF2B5EF4-FFF2-40B4-BE49-F238E27FC236}">
                <a16:creationId xmlns:a16="http://schemas.microsoft.com/office/drawing/2014/main" id="{EE8F0DD3-A98B-4E5C-9087-3BFDA79F9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8598"/>
          <a:stretch/>
        </p:blipFill>
        <p:spPr bwMode="auto">
          <a:xfrm>
            <a:off x="3676650" y="0"/>
            <a:ext cx="851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B2066-E369-4AE5-86A8-E63C4013EDF4}"/>
              </a:ext>
            </a:extLst>
          </p:cNvPr>
          <p:cNvSpPr/>
          <p:nvPr/>
        </p:nvSpPr>
        <p:spPr>
          <a:xfrm>
            <a:off x="3676651" y="-1"/>
            <a:ext cx="85153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tanford Prison Experiment - Little White Lies">
            <a:extLst>
              <a:ext uri="{FF2B5EF4-FFF2-40B4-BE49-F238E27FC236}">
                <a16:creationId xmlns:a16="http://schemas.microsoft.com/office/drawing/2014/main" id="{3C26DD12-159E-4F97-93EA-9D7FF6D8E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8"/>
          <a:stretch/>
        </p:blipFill>
        <p:spPr bwMode="auto">
          <a:xfrm flipH="1">
            <a:off x="5238750" y="0"/>
            <a:ext cx="695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DC624-8D4A-44AF-9159-13420034DCFE}"/>
              </a:ext>
            </a:extLst>
          </p:cNvPr>
          <p:cNvSpPr/>
          <p:nvPr/>
        </p:nvSpPr>
        <p:spPr>
          <a:xfrm>
            <a:off x="5238751" y="-1"/>
            <a:ext cx="69532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396137"/>
            <a:ext cx="650101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Stanford Prison </a:t>
            </a:r>
            <a:b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</a:br>
            <a: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Experiments</a:t>
            </a:r>
            <a:endParaRPr lang="ko-KR" altLang="en-US" sz="88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42615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Abuse of Power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Controversial   </a:t>
            </a:r>
          </a:p>
        </p:txBody>
      </p:sp>
    </p:spTree>
    <p:extLst>
      <p:ext uri="{BB962C8B-B14F-4D97-AF65-F5344CB8AC3E}">
        <p14:creationId xmlns:p14="http://schemas.microsoft.com/office/powerpoint/2010/main" val="1110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1847435" y="3420208"/>
            <a:ext cx="649248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Rounded MT Bold" panose="020F0704030504030204" pitchFamily="34" charset="0"/>
              </a:rPr>
              <a:t>Bad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vs</a:t>
            </a:r>
            <a:r>
              <a:rPr lang="en-US" sz="8000" dirty="0">
                <a:solidFill>
                  <a:srgbClr val="81B29A"/>
                </a:solidFill>
                <a:latin typeface="Arial Rounded MT Bold" panose="020F0704030504030204" pitchFamily="34" charset="0"/>
              </a:rPr>
              <a:t> Good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B6FF82-6724-EBB9-3507-5EE572ECAD7E}"/>
              </a:ext>
            </a:extLst>
          </p:cNvPr>
          <p:cNvGrpSpPr/>
          <p:nvPr/>
        </p:nvGrpSpPr>
        <p:grpSpPr>
          <a:xfrm>
            <a:off x="-640089" y="-834649"/>
            <a:ext cx="14017721" cy="781862"/>
            <a:chOff x="-15823206" y="6847479"/>
            <a:chExt cx="14017721" cy="781862"/>
          </a:xfrm>
        </p:grpSpPr>
        <p:pic>
          <p:nvPicPr>
            <p:cNvPr id="6" name="Graphic 5" descr="Dry Cleaning with solid fill">
              <a:extLst>
                <a:ext uri="{FF2B5EF4-FFF2-40B4-BE49-F238E27FC236}">
                  <a16:creationId xmlns:a16="http://schemas.microsoft.com/office/drawing/2014/main" id="{6FF6CE06-0252-4E15-B926-5A28C679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23" t="77582" r="5003"/>
            <a:stretch>
              <a:fillRect/>
            </a:stretch>
          </p:blipFill>
          <p:spPr>
            <a:xfrm>
              <a:off x="-4724399" y="6871737"/>
              <a:ext cx="2918914" cy="757604"/>
            </a:xfrm>
            <a:custGeom>
              <a:avLst/>
              <a:gdLst>
                <a:gd name="connsiteX0" fmla="*/ 0 w 2918914"/>
                <a:gd name="connsiteY0" fmla="*/ 0 h 757604"/>
                <a:gd name="connsiteX1" fmla="*/ 2918914 w 2918914"/>
                <a:gd name="connsiteY1" fmla="*/ 0 h 757604"/>
                <a:gd name="connsiteX2" fmla="*/ 2918914 w 2918914"/>
                <a:gd name="connsiteY2" fmla="*/ 757604 h 757604"/>
                <a:gd name="connsiteX3" fmla="*/ 0 w 2918914"/>
                <a:gd name="connsiteY3" fmla="*/ 757604 h 75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8914" h="757604">
                  <a:moveTo>
                    <a:pt x="0" y="0"/>
                  </a:moveTo>
                  <a:lnTo>
                    <a:pt x="2918914" y="0"/>
                  </a:lnTo>
                  <a:lnTo>
                    <a:pt x="2918914" y="757604"/>
                  </a:lnTo>
                  <a:lnTo>
                    <a:pt x="0" y="757604"/>
                  </a:lnTo>
                  <a:close/>
                </a:path>
              </a:pathLst>
            </a:custGeom>
          </p:spPr>
        </p:pic>
        <p:pic>
          <p:nvPicPr>
            <p:cNvPr id="7" name="Graphic 6" descr="Shower with solid fill">
              <a:extLst>
                <a:ext uri="{FF2B5EF4-FFF2-40B4-BE49-F238E27FC236}">
                  <a16:creationId xmlns:a16="http://schemas.microsoft.com/office/drawing/2014/main" id="{F0C57D3C-5433-9AEF-1241-B933D413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755" t="73214"/>
            <a:stretch>
              <a:fillRect/>
            </a:stretch>
          </p:blipFill>
          <p:spPr>
            <a:xfrm>
              <a:off x="-15823206" y="6847479"/>
              <a:ext cx="2604976" cy="781862"/>
            </a:xfrm>
            <a:custGeom>
              <a:avLst/>
              <a:gdLst>
                <a:gd name="connsiteX0" fmla="*/ 0 w 2604976"/>
                <a:gd name="connsiteY0" fmla="*/ 0 h 781862"/>
                <a:gd name="connsiteX1" fmla="*/ 2604976 w 2604976"/>
                <a:gd name="connsiteY1" fmla="*/ 0 h 781862"/>
                <a:gd name="connsiteX2" fmla="*/ 2604976 w 2604976"/>
                <a:gd name="connsiteY2" fmla="*/ 781862 h 781862"/>
                <a:gd name="connsiteX3" fmla="*/ 0 w 2604976"/>
                <a:gd name="connsiteY3" fmla="*/ 781862 h 78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976" h="781862">
                  <a:moveTo>
                    <a:pt x="0" y="0"/>
                  </a:moveTo>
                  <a:lnTo>
                    <a:pt x="2604976" y="0"/>
                  </a:lnTo>
                  <a:lnTo>
                    <a:pt x="2604976" y="781862"/>
                  </a:lnTo>
                  <a:lnTo>
                    <a:pt x="0" y="781862"/>
                  </a:lnTo>
                  <a:close/>
                </a:path>
              </a:pathLst>
            </a:cu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DD64F0-EDEB-3C11-88D2-6FA66EA3EF92}"/>
                </a:ext>
              </a:extLst>
            </p:cNvPr>
            <p:cNvSpPr/>
            <p:nvPr/>
          </p:nvSpPr>
          <p:spPr>
            <a:xfrm>
              <a:off x="-9423157" y="6847480"/>
              <a:ext cx="226770" cy="636790"/>
            </a:xfrm>
            <a:prstGeom prst="rect">
              <a:avLst/>
            </a:prstGeom>
            <a:solidFill>
              <a:srgbClr val="F2C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Chris Do - CEO &amp; Founder at The Futur">
            <a:extLst>
              <a:ext uri="{FF2B5EF4-FFF2-40B4-BE49-F238E27FC236}">
                <a16:creationId xmlns:a16="http://schemas.microsoft.com/office/drawing/2014/main" id="{9444589A-289B-36CB-A98E-76E9188D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58" y="2031024"/>
            <a:ext cx="4830358" cy="48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4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C] Had an amazing IRL session with these boys last night. We&amp;#39;ve all had  school so we&amp;#39;ve been using Roll20 but there&amp;#39;s nothing like a physical  session to kick off winter break. :">
            <a:extLst>
              <a:ext uri="{FF2B5EF4-FFF2-40B4-BE49-F238E27FC236}">
                <a16:creationId xmlns:a16="http://schemas.microsoft.com/office/drawing/2014/main" id="{905F1FD8-E267-4EE7-989E-D41ED561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17540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 err="1">
                <a:solidFill>
                  <a:srgbClr val="E07A5F"/>
                </a:solidFill>
                <a:latin typeface="Bebas Kai" panose="04050603020B02020204" pitchFamily="82" charset="0"/>
              </a:rPr>
              <a:t>DnD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13AB5-7359-4E67-A62F-DA6574CD0F9B}"/>
              </a:ext>
            </a:extLst>
          </p:cNvPr>
          <p:cNvSpPr/>
          <p:nvPr/>
        </p:nvSpPr>
        <p:spPr>
          <a:xfrm>
            <a:off x="3048001" y="-1"/>
            <a:ext cx="91440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48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Tabletop RPG </a:t>
            </a:r>
          </a:p>
        </p:txBody>
      </p:sp>
    </p:spTree>
    <p:extLst>
      <p:ext uri="{BB962C8B-B14F-4D97-AF65-F5344CB8AC3E}">
        <p14:creationId xmlns:p14="http://schemas.microsoft.com/office/powerpoint/2010/main" val="6197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653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Dread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rgbClr val="81B29A"/>
                </a:solidFill>
                <a:latin typeface="Arial Nova Cond Light" panose="020B0306020202020204" pitchFamily="34" charset="0"/>
              </a:rPr>
              <a:t>DnD</a:t>
            </a:r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with Jenga </a:t>
            </a:r>
          </a:p>
        </p:txBody>
      </p:sp>
      <p:pic>
        <p:nvPicPr>
          <p:cNvPr id="6146" name="Picture 2" descr="Dread - The Impossible Dream | DriveThruRPG.com">
            <a:extLst>
              <a:ext uri="{FF2B5EF4-FFF2-40B4-BE49-F238E27FC236}">
                <a16:creationId xmlns:a16="http://schemas.microsoft.com/office/drawing/2014/main" id="{3A396480-75D2-49EE-B352-1F5A0BBB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-1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C08D66-2399-46FB-9692-0083FEC83CAF}"/>
              </a:ext>
            </a:extLst>
          </p:cNvPr>
          <p:cNvSpPr/>
          <p:nvPr/>
        </p:nvSpPr>
        <p:spPr>
          <a:xfrm>
            <a:off x="6894513" y="-1"/>
            <a:ext cx="5297487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13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tgard live action role-play at Shaw">
            <a:extLst>
              <a:ext uri="{FF2B5EF4-FFF2-40B4-BE49-F238E27FC236}">
                <a16:creationId xmlns:a16="http://schemas.microsoft.com/office/drawing/2014/main" id="{A9C6F700-A82E-485D-B877-AF0A019FF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/>
          <a:stretch/>
        </p:blipFill>
        <p:spPr bwMode="auto">
          <a:xfrm>
            <a:off x="4152900" y="-1"/>
            <a:ext cx="803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LARP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D2610-7D2A-4E30-9559-B4E403992D57}"/>
              </a:ext>
            </a:extLst>
          </p:cNvPr>
          <p:cNvSpPr/>
          <p:nvPr/>
        </p:nvSpPr>
        <p:spPr>
          <a:xfrm>
            <a:off x="4152901" y="-1"/>
            <a:ext cx="80391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Live Action Role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3E685-CF4C-463F-862A-7B0BA28970B5}"/>
              </a:ext>
            </a:extLst>
          </p:cNvPr>
          <p:cNvSpPr txBox="1"/>
          <p:nvPr/>
        </p:nvSpPr>
        <p:spPr>
          <a:xfrm>
            <a:off x="1947192" y="58758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https://payhip.com/b/KvbG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CEB35-9F7A-4A0E-9E87-C6A0B479501A}"/>
              </a:ext>
            </a:extLst>
          </p:cNvPr>
          <p:cNvSpPr txBox="1"/>
          <p:nvPr/>
        </p:nvSpPr>
        <p:spPr>
          <a:xfrm>
            <a:off x="469900" y="5875823"/>
            <a:ext cx="145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E07A5F"/>
                </a:solidFill>
              </a:rPr>
              <a:t>Autonomy (LARP)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5847-46A9-4B49-B42E-DD7B370B235B}"/>
              </a:ext>
            </a:extLst>
          </p:cNvPr>
          <p:cNvSpPr txBox="1"/>
          <p:nvPr/>
        </p:nvSpPr>
        <p:spPr>
          <a:xfrm>
            <a:off x="1459096" y="625609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https://www.youtube.com/watch?v=mifzvxepjOA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F7F80-19B8-4490-B8BA-20E9A6D73435}"/>
              </a:ext>
            </a:extLst>
          </p:cNvPr>
          <p:cNvSpPr txBox="1"/>
          <p:nvPr/>
        </p:nvSpPr>
        <p:spPr>
          <a:xfrm>
            <a:off x="485688" y="6245155"/>
            <a:ext cx="97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>
                <a:solidFill>
                  <a:srgbClr val="E07A5F"/>
                </a:solidFill>
              </a:rPr>
              <a:t>Panoticorp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6C2DBE-B06E-4C10-BEEE-75DC35BAB5D7}"/>
              </a:ext>
            </a:extLst>
          </p:cNvPr>
          <p:cNvSpPr/>
          <p:nvPr/>
        </p:nvSpPr>
        <p:spPr>
          <a:xfrm>
            <a:off x="1947192" y="5495547"/>
            <a:ext cx="4670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http://mad-about-the-boy-larp.blogspot.com/p/the-larp.html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B1A68-DF41-4E93-9B22-36778D6059D9}"/>
              </a:ext>
            </a:extLst>
          </p:cNvPr>
          <p:cNvSpPr txBox="1"/>
          <p:nvPr/>
        </p:nvSpPr>
        <p:spPr>
          <a:xfrm>
            <a:off x="498782" y="5495548"/>
            <a:ext cx="1448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E07A5F"/>
                </a:solidFill>
              </a:rPr>
              <a:t>Mad About a Boy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østerskov efterskole">
            <a:extLst>
              <a:ext uri="{FF2B5EF4-FFF2-40B4-BE49-F238E27FC236}">
                <a16:creationId xmlns:a16="http://schemas.microsoft.com/office/drawing/2014/main" id="{99C57EFA-F287-4DAE-AC12-BB3E84B0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40353"/>
          <a:stretch/>
        </p:blipFill>
        <p:spPr bwMode="auto">
          <a:xfrm flipH="1">
            <a:off x="6096000" y="-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3435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spc="-150" dirty="0" err="1">
                <a:solidFill>
                  <a:srgbClr val="E07A5F"/>
                </a:solidFill>
                <a:latin typeface="Bebas Neue Thin" panose="00000500000000000000" pitchFamily="50" charset="0"/>
              </a:rPr>
              <a:t>EDU</a:t>
            </a:r>
            <a:r>
              <a:rPr lang="en-US" altLang="ko-KR" sz="9600" spc="-150" dirty="0" err="1">
                <a:solidFill>
                  <a:srgbClr val="E07A5F"/>
                </a:solidFill>
                <a:latin typeface="Bebas Kai" panose="04050603020B02020204" pitchFamily="82" charset="0"/>
              </a:rPr>
              <a:t>Larp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LARP for class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Denmark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Learning disabilities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5CF16-F002-47F4-98D6-012402749827}"/>
              </a:ext>
            </a:extLst>
          </p:cNvPr>
          <p:cNvSpPr/>
          <p:nvPr/>
        </p:nvSpPr>
        <p:spPr>
          <a:xfrm>
            <a:off x="6095999" y="-1"/>
            <a:ext cx="6096001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75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 remains the best avenue to resolve international crises | South China  Morning Post">
            <a:extLst>
              <a:ext uri="{FF2B5EF4-FFF2-40B4-BE49-F238E27FC236}">
                <a16:creationId xmlns:a16="http://schemas.microsoft.com/office/drawing/2014/main" id="{7E7AB436-89BF-494C-B401-98E7385B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r="19445"/>
          <a:stretch/>
        </p:blipFill>
        <p:spPr bwMode="auto">
          <a:xfrm>
            <a:off x="5905500" y="0"/>
            <a:ext cx="628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3179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Mini un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A3D44-7C1E-44A3-A8C4-1BA16DAB8D9D}"/>
              </a:ext>
            </a:extLst>
          </p:cNvPr>
          <p:cNvSpPr/>
          <p:nvPr/>
        </p:nvSpPr>
        <p:spPr>
          <a:xfrm>
            <a:off x="5905501" y="-1"/>
            <a:ext cx="62865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Each student represents a country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Work together to solve global issues</a:t>
            </a:r>
          </a:p>
        </p:txBody>
      </p:sp>
    </p:spTree>
    <p:extLst>
      <p:ext uri="{BB962C8B-B14F-4D97-AF65-F5344CB8AC3E}">
        <p14:creationId xmlns:p14="http://schemas.microsoft.com/office/powerpoint/2010/main" val="13452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ssive Underground Bunker in Georgia Goes on Sale for $17.5 Million |  Architectural Digest">
            <a:extLst>
              <a:ext uri="{FF2B5EF4-FFF2-40B4-BE49-F238E27FC236}">
                <a16:creationId xmlns:a16="http://schemas.microsoft.com/office/drawing/2014/main" id="{F32D4561-C01C-4EEE-9438-D2704F23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7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DD1A46-5671-4B27-9724-8B7AE471C796}"/>
              </a:ext>
            </a:extLst>
          </p:cNvPr>
          <p:cNvSpPr/>
          <p:nvPr/>
        </p:nvSpPr>
        <p:spPr>
          <a:xfrm>
            <a:off x="7050087" y="-1"/>
            <a:ext cx="5141913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78597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Bunker interviews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Apocalypse 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Interview to get in a bunker </a:t>
            </a:r>
          </a:p>
        </p:txBody>
      </p:sp>
    </p:spTree>
    <p:extLst>
      <p:ext uri="{BB962C8B-B14F-4D97-AF65-F5344CB8AC3E}">
        <p14:creationId xmlns:p14="http://schemas.microsoft.com/office/powerpoint/2010/main" val="23042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y playing Fiasco is the best way to start out a new Roleplaying ...">
            <a:extLst>
              <a:ext uri="{FF2B5EF4-FFF2-40B4-BE49-F238E27FC236}">
                <a16:creationId xmlns:a16="http://schemas.microsoft.com/office/drawing/2014/main" id="{5C35E3CD-E9E8-49A1-87CF-0BEDDA553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r="7491"/>
          <a:stretch/>
        </p:blipFill>
        <p:spPr bwMode="auto">
          <a:xfrm>
            <a:off x="5156200" y="-1424"/>
            <a:ext cx="7035800" cy="68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7821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Fiasco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Role play board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9908E-3D9F-4BDE-84E5-E3F9912779CD}"/>
              </a:ext>
            </a:extLst>
          </p:cNvPr>
          <p:cNvSpPr/>
          <p:nvPr/>
        </p:nvSpPr>
        <p:spPr>
          <a:xfrm>
            <a:off x="5067301" y="-1"/>
            <a:ext cx="7124700" cy="6858002"/>
          </a:xfrm>
          <a:prstGeom prst="rect">
            <a:avLst/>
          </a:prstGeom>
          <a:gradFill flip="none" rotWithShape="1">
            <a:gsLst>
              <a:gs pos="6000">
                <a:srgbClr val="3D405B"/>
              </a:gs>
              <a:gs pos="85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4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4971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microscope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Create an alternate universe </a:t>
            </a:r>
          </a:p>
        </p:txBody>
      </p:sp>
      <p:pic>
        <p:nvPicPr>
          <p:cNvPr id="4" name="Picture 2" descr="Microscope: Ben Robbins: 9780983277903: Amazon.com: Books">
            <a:extLst>
              <a:ext uri="{FF2B5EF4-FFF2-40B4-BE49-F238E27FC236}">
                <a16:creationId xmlns:a16="http://schemas.microsoft.com/office/drawing/2014/main" id="{F0673573-62BD-47A3-A53A-A1A6543E5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018" r="-7" b="430"/>
          <a:stretch/>
        </p:blipFill>
        <p:spPr bwMode="auto">
          <a:xfrm>
            <a:off x="7486651" y="-1"/>
            <a:ext cx="4705350" cy="68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CBAD4-5C1F-4E05-8D3F-F8B734B3F560}"/>
              </a:ext>
            </a:extLst>
          </p:cNvPr>
          <p:cNvSpPr/>
          <p:nvPr/>
        </p:nvSpPr>
        <p:spPr>
          <a:xfrm>
            <a:off x="7486651" y="-1"/>
            <a:ext cx="47053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7048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Murder Mystery 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Club Activity </a:t>
            </a:r>
          </a:p>
        </p:txBody>
      </p:sp>
      <p:pic>
        <p:nvPicPr>
          <p:cNvPr id="4" name="Picture 4" descr="Image result for murder in manhattan">
            <a:extLst>
              <a:ext uri="{FF2B5EF4-FFF2-40B4-BE49-F238E27FC236}">
                <a16:creationId xmlns:a16="http://schemas.microsoft.com/office/drawing/2014/main" id="{5902519D-B668-4613-8CB0-A6DA4242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7" y="-1"/>
            <a:ext cx="4554583" cy="68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157063-A1CE-48C2-9306-571001025520}"/>
              </a:ext>
            </a:extLst>
          </p:cNvPr>
          <p:cNvSpPr/>
          <p:nvPr/>
        </p:nvSpPr>
        <p:spPr>
          <a:xfrm>
            <a:off x="7637417" y="-1"/>
            <a:ext cx="4554583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20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2CC8F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F4F1DE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1B29A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81B29A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bad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salesperson wants to </a:t>
            </a:r>
            <a:r>
              <a:rPr lang="en-US" sz="8000" i="1" dirty="0">
                <a:solidFill>
                  <a:srgbClr val="81B29A"/>
                </a:solidFill>
                <a:latin typeface="Arial Nova Cond Light" panose="020B0306020202020204" pitchFamily="34" charset="0"/>
              </a:rPr>
              <a:t>sell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you something.  </a:t>
            </a:r>
          </a:p>
        </p:txBody>
      </p:sp>
    </p:spTree>
    <p:extLst>
      <p:ext uri="{BB962C8B-B14F-4D97-AF65-F5344CB8AC3E}">
        <p14:creationId xmlns:p14="http://schemas.microsoft.com/office/powerpoint/2010/main" val="2346706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sscraf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91444" y="5872204"/>
            <a:ext cx="286783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https://www.classcraft.com/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206" y="5227662"/>
            <a:ext cx="2084866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Classcraft</a:t>
            </a:r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444" y="6241536"/>
            <a:ext cx="498027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https://www.youtube.com/watch?v=30oNjYEO4wk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3761" y="2644170"/>
            <a:ext cx="4695324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Rewards students with </a:t>
            </a:r>
            <a:r>
              <a:rPr lang="en-US" altLang="ko-KR" sz="2400" dirty="0" err="1"/>
              <a:t>xp</a:t>
            </a:r>
            <a:endParaRPr lang="en-US" altLang="ko-KR" sz="2400" dirty="0"/>
          </a:p>
          <a:p>
            <a:r>
              <a:rPr lang="en-US" altLang="ko-KR" sz="2400" dirty="0"/>
              <a:t>Punishes students with </a:t>
            </a:r>
            <a:r>
              <a:rPr lang="en-US" altLang="ko-KR" sz="2400" dirty="0" err="1"/>
              <a:t>hp</a:t>
            </a:r>
            <a:endParaRPr lang="en-US" altLang="ko-KR" sz="2400" dirty="0"/>
          </a:p>
          <a:p>
            <a:r>
              <a:rPr lang="en-US" altLang="ko-KR" sz="2400" dirty="0"/>
              <a:t>Real life consequences / power ups</a:t>
            </a:r>
          </a:p>
          <a:p>
            <a:r>
              <a:rPr lang="en-US" altLang="ko-KR" sz="2400" dirty="0"/>
              <a:t>Arranged into teams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46472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est to lea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1037400"/>
            <a:ext cx="10652760" cy="4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04801" y="4396665"/>
            <a:ext cx="3532314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Public schools </a:t>
            </a:r>
          </a:p>
          <a:p>
            <a:r>
              <a:rPr lang="en-US" altLang="ko-KR" sz="2400" dirty="0"/>
              <a:t>Uses game systems </a:t>
            </a:r>
          </a:p>
          <a:p>
            <a:r>
              <a:rPr lang="en-US" altLang="ko-KR" sz="2400" dirty="0"/>
              <a:t>Game designers / Teachers</a:t>
            </a:r>
          </a:p>
          <a:p>
            <a:r>
              <a:rPr lang="en-US" altLang="ko-KR" sz="2400" dirty="0"/>
              <a:t>Problem-Based Learning</a:t>
            </a:r>
          </a:p>
          <a:p>
            <a:r>
              <a:rPr lang="en-US" altLang="ko-KR" sz="2400" dirty="0"/>
              <a:t>Need to know </a:t>
            </a:r>
          </a:p>
          <a:p>
            <a:r>
              <a:rPr lang="en-US" altLang="ko-KR" sz="2400" dirty="0"/>
              <a:t>21</a:t>
            </a:r>
            <a:r>
              <a:rPr lang="en-US" altLang="ko-KR" sz="2400" baseline="30000" dirty="0"/>
              <a:t>st</a:t>
            </a:r>
            <a:r>
              <a:rPr lang="en-US" altLang="ko-KR" sz="2400" dirty="0"/>
              <a:t> Century skills 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4206" y="5227662"/>
            <a:ext cx="294497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Quest to Learn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879" y="5873993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https://www.q2l.org/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879" y="6243325"/>
            <a:ext cx="487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https://www.youtube.com/watch?v=kHtj6PCpyLQ</a:t>
            </a:r>
            <a:endParaRPr lang="ko-KR" altLang="en-US" dirty="0">
              <a:solidFill>
                <a:srgbClr val="F2C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2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2CC8F"/>
                </a:solidFill>
              </a:rPr>
              <a:t>No Thank You, EVIL!  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2CC8F"/>
                </a:solidFill>
              </a:rPr>
              <a:t>For elementary role plays kids </a:t>
            </a:r>
            <a:endParaRPr lang="ko-KR" altLang="en-US" dirty="0">
              <a:solidFill>
                <a:srgbClr val="F2CC8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45" b="32952"/>
          <a:stretch/>
        </p:blipFill>
        <p:spPr>
          <a:xfrm>
            <a:off x="0" y="3113314"/>
            <a:ext cx="12192000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9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F04EB-BEB8-4374-B8C3-056E90EDBD3F}"/>
              </a:ext>
            </a:extLst>
          </p:cNvPr>
          <p:cNvSpPr txBox="1"/>
          <p:nvPr/>
        </p:nvSpPr>
        <p:spPr>
          <a:xfrm>
            <a:off x="1018341" y="1443686"/>
            <a:ext cx="1015531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rgbClr val="F2CC8F"/>
                </a:solidFill>
              </a:rPr>
              <a:t>https://corporatefinanceinstitute.com/resources/knowledge/other/types-of-customers/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ADC318-2584-4F60-BDDA-07E59D3B5B2B}"/>
              </a:ext>
            </a:extLst>
          </p:cNvPr>
          <p:cNvSpPr/>
          <p:nvPr/>
        </p:nvSpPr>
        <p:spPr>
          <a:xfrm>
            <a:off x="925039" y="2891546"/>
            <a:ext cx="1017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https://www.researchgate.net/publication/237074784_Role-playing_Games_Used_as_Educational_and_Therapeutic_Tools_for_Youth_and_Adults</a:t>
            </a:r>
            <a:endParaRPr lang="ko-KR" altLang="en-US" sz="1600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4AC4C-1EE9-4EA7-93C1-C26BE7D7F38B}"/>
              </a:ext>
            </a:extLst>
          </p:cNvPr>
          <p:cNvSpPr txBox="1"/>
          <p:nvPr/>
        </p:nvSpPr>
        <p:spPr>
          <a:xfrm>
            <a:off x="587288" y="2303402"/>
            <a:ext cx="818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Role –Playing Games Used as Educational and Therapeutic Tools for Youth and Adults 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E5FB7E-1D4E-472D-B4A1-87CD22BE83EE}"/>
              </a:ext>
            </a:extLst>
          </p:cNvPr>
          <p:cNvSpPr/>
          <p:nvPr/>
        </p:nvSpPr>
        <p:spPr>
          <a:xfrm>
            <a:off x="925039" y="4338411"/>
            <a:ext cx="10847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https://www.researchgate.net/publication/333755286_Role-Playing_Games_for_Common_Well-Being_in_High_School_-_Notes_from_a_Study_Developed_in_Southern_Brazil</a:t>
            </a:r>
            <a:endParaRPr lang="ko-KR" altLang="en-US" sz="1600" dirty="0">
              <a:solidFill>
                <a:srgbClr val="F2CC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0F386-C280-4736-B52E-2C94D21F6661}"/>
              </a:ext>
            </a:extLst>
          </p:cNvPr>
          <p:cNvSpPr txBox="1"/>
          <p:nvPr/>
        </p:nvSpPr>
        <p:spPr>
          <a:xfrm>
            <a:off x="587288" y="3841735"/>
            <a:ext cx="106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Role –Playing Games for Common Well-Being in High School – Notes from a Study Developed in Southern Brazil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D494C-F291-473D-B851-CB916602073D}"/>
              </a:ext>
            </a:extLst>
          </p:cNvPr>
          <p:cNvSpPr txBox="1"/>
          <p:nvPr/>
        </p:nvSpPr>
        <p:spPr>
          <a:xfrm>
            <a:off x="1018341" y="57528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https://goodjobstudios.com/animation-edu-larp/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A6E8D-CD8E-4C26-B971-42F659D121E9}"/>
              </a:ext>
            </a:extLst>
          </p:cNvPr>
          <p:cNvSpPr txBox="1"/>
          <p:nvPr/>
        </p:nvSpPr>
        <p:spPr>
          <a:xfrm>
            <a:off x="587288" y="5382326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solidFill>
                  <a:srgbClr val="E07A5F"/>
                </a:solidFill>
              </a:rPr>
              <a:t>EDULarp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A63AC-FD8D-4736-BE74-9E77DF957191}"/>
              </a:ext>
            </a:extLst>
          </p:cNvPr>
          <p:cNvSpPr txBox="1"/>
          <p:nvPr/>
        </p:nvSpPr>
        <p:spPr>
          <a:xfrm>
            <a:off x="587288" y="110516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Types of Customers 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66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411CF-7EB1-4DE4-98B2-EAD5D751E37D}"/>
              </a:ext>
            </a:extLst>
          </p:cNvPr>
          <p:cNvSpPr txBox="1"/>
          <p:nvPr/>
        </p:nvSpPr>
        <p:spPr>
          <a:xfrm>
            <a:off x="1333500" y="1326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https://payhip.com/b/KvbG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59DD6-B69A-4640-A9C6-A49CC6DCF019}"/>
              </a:ext>
            </a:extLst>
          </p:cNvPr>
          <p:cNvSpPr txBox="1"/>
          <p:nvPr/>
        </p:nvSpPr>
        <p:spPr>
          <a:xfrm>
            <a:off x="701588" y="957302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Autonomy (LARP)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91931-14C9-4DC4-ABEB-ADE68DF67F97}"/>
              </a:ext>
            </a:extLst>
          </p:cNvPr>
          <p:cNvSpPr txBox="1"/>
          <p:nvPr/>
        </p:nvSpPr>
        <p:spPr>
          <a:xfrm>
            <a:off x="1333500" y="2583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https://www.youtube.com/watch?v=mifzvxepjOA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8C9A7-5D4B-4EAA-B736-3058CBF6B346}"/>
              </a:ext>
            </a:extLst>
          </p:cNvPr>
          <p:cNvSpPr txBox="1"/>
          <p:nvPr/>
        </p:nvSpPr>
        <p:spPr>
          <a:xfrm>
            <a:off x="701588" y="228977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solidFill>
                  <a:srgbClr val="E07A5F"/>
                </a:solidFill>
              </a:rPr>
              <a:t>Panoticorp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20359-56C7-47FE-B602-7FF58814BBF0}"/>
              </a:ext>
            </a:extLst>
          </p:cNvPr>
          <p:cNvSpPr/>
          <p:nvPr/>
        </p:nvSpPr>
        <p:spPr>
          <a:xfrm>
            <a:off x="1302650" y="3904735"/>
            <a:ext cx="597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http://mad-about-the-boy-larp.blogspot.com/p/the-larp.html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3C1FB2-AB83-47B1-8715-86DB8281F6B3}"/>
              </a:ext>
            </a:extLst>
          </p:cNvPr>
          <p:cNvSpPr/>
          <p:nvPr/>
        </p:nvSpPr>
        <p:spPr>
          <a:xfrm>
            <a:off x="1333500" y="4274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https://www.theverge.com/2012/11/27/3609806/my-so-called-larp-living-world-without-men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C6F6D-132A-42B2-A415-98148FD8852B}"/>
              </a:ext>
            </a:extLst>
          </p:cNvPr>
          <p:cNvSpPr txBox="1"/>
          <p:nvPr/>
        </p:nvSpPr>
        <p:spPr>
          <a:xfrm>
            <a:off x="732438" y="3547070"/>
            <a:ext cx="180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Mad About a Boy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794D2-5666-451D-AC97-9ECB2056EF8F}"/>
              </a:ext>
            </a:extLst>
          </p:cNvPr>
          <p:cNvSpPr/>
          <p:nvPr/>
        </p:nvSpPr>
        <p:spPr>
          <a:xfrm>
            <a:off x="1333500" y="5834495"/>
            <a:ext cx="387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https://library.interactiveliterature.org/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EFECA-2EAC-458B-97CE-E47B8DA73590}"/>
              </a:ext>
            </a:extLst>
          </p:cNvPr>
          <p:cNvSpPr txBox="1"/>
          <p:nvPr/>
        </p:nvSpPr>
        <p:spPr>
          <a:xfrm>
            <a:off x="688888" y="5465163"/>
            <a:ext cx="248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More @ the </a:t>
            </a:r>
            <a:r>
              <a:rPr lang="en-US" altLang="ko-KR" dirty="0" err="1">
                <a:solidFill>
                  <a:srgbClr val="E07A5F"/>
                </a:solidFill>
              </a:rPr>
              <a:t>Larp</a:t>
            </a:r>
            <a:r>
              <a:rPr lang="en-US" altLang="ko-KR" dirty="0">
                <a:solidFill>
                  <a:srgbClr val="E07A5F"/>
                </a:solidFill>
              </a:rPr>
              <a:t> Library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400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F35BAD-2F14-4172-872E-99BEBBF478EF}"/>
              </a:ext>
            </a:extLst>
          </p:cNvPr>
          <p:cNvSpPr/>
          <p:nvPr/>
        </p:nvSpPr>
        <p:spPr>
          <a:xfrm>
            <a:off x="1065271" y="1191736"/>
            <a:ext cx="317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https://www.drivethrurpg.com/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8F186-E598-4AEF-871A-A9B7FDB84C81}"/>
              </a:ext>
            </a:extLst>
          </p:cNvPr>
          <p:cNvSpPr txBox="1"/>
          <p:nvPr/>
        </p:nvSpPr>
        <p:spPr>
          <a:xfrm>
            <a:off x="701588" y="822404"/>
            <a:ext cx="280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More @ the Drive Thru RPG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85E8E-B907-4A67-BD0B-680616704354}"/>
              </a:ext>
            </a:extLst>
          </p:cNvPr>
          <p:cNvSpPr/>
          <p:nvPr/>
        </p:nvSpPr>
        <p:spPr>
          <a:xfrm>
            <a:off x="1065271" y="2563336"/>
            <a:ext cx="639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</a:rPr>
              <a:t>https://www.youtube.com/channel/UC-b3c7kxa5vU-bnmaROgvog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68AF9-674E-4A66-B219-4A8A4867C33D}"/>
              </a:ext>
            </a:extLst>
          </p:cNvPr>
          <p:cNvSpPr txBox="1"/>
          <p:nvPr/>
        </p:nvSpPr>
        <p:spPr>
          <a:xfrm>
            <a:off x="701588" y="2194004"/>
            <a:ext cx="18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FUTUR (Role Play)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good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salesperson wants to </a:t>
            </a:r>
            <a:r>
              <a:rPr lang="en-US" sz="8000" i="1" dirty="0">
                <a:solidFill>
                  <a:srgbClr val="81B29A"/>
                </a:solidFill>
                <a:latin typeface="Arial Nova Cond Light" panose="020B0306020202020204" pitchFamily="34" charset="0"/>
              </a:rPr>
              <a:t>solve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a problem.  </a:t>
            </a:r>
          </a:p>
        </p:txBody>
      </p:sp>
    </p:spTree>
    <p:extLst>
      <p:ext uri="{BB962C8B-B14F-4D97-AF65-F5344CB8AC3E}">
        <p14:creationId xmlns:p14="http://schemas.microsoft.com/office/powerpoint/2010/main" val="22502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844848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F2CC8F"/>
                </a:solidFill>
                <a:latin typeface="Bebas Kai" panose="04050603020B02020204" pitchFamily="82" charset="0"/>
              </a:rPr>
              <a:t>customer</a:t>
            </a:r>
          </a:p>
        </p:txBody>
      </p:sp>
    </p:spTree>
    <p:extLst>
      <p:ext uri="{BB962C8B-B14F-4D97-AF65-F5344CB8AC3E}">
        <p14:creationId xmlns:p14="http://schemas.microsoft.com/office/powerpoint/2010/main" val="248675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has a problem they want to fix.  </a:t>
            </a:r>
          </a:p>
        </p:txBody>
      </p:sp>
    </p:spTree>
    <p:extLst>
      <p:ext uri="{BB962C8B-B14F-4D97-AF65-F5344CB8AC3E}">
        <p14:creationId xmlns:p14="http://schemas.microsoft.com/office/powerpoint/2010/main" val="1196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What do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(you) care about?</a:t>
            </a:r>
          </a:p>
        </p:txBody>
      </p:sp>
    </p:spTree>
    <p:extLst>
      <p:ext uri="{BB962C8B-B14F-4D97-AF65-F5344CB8AC3E}">
        <p14:creationId xmlns:p14="http://schemas.microsoft.com/office/powerpoint/2010/main" val="13094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759</Words>
  <Application>Microsoft Office PowerPoint</Application>
  <PresentationFormat>Widescreen</PresentationFormat>
  <Paragraphs>173</Paragraphs>
  <Slides>55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 Nova Cond Light</vt:lpstr>
      <vt:lpstr>Arial Nova</vt:lpstr>
      <vt:lpstr>Arial Rounded MT Bold</vt:lpstr>
      <vt:lpstr>Bebas Neue Thin</vt:lpstr>
      <vt:lpstr>Bebas Neue</vt:lpstr>
      <vt:lpstr>Calibri</vt:lpstr>
      <vt:lpstr>Ink Free</vt:lpstr>
      <vt:lpstr>Calibri Light</vt:lpstr>
      <vt:lpstr>Arial</vt:lpstr>
      <vt:lpstr>Bebas Kai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Thank You, EVIL!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36</cp:revision>
  <dcterms:created xsi:type="dcterms:W3CDTF">2021-06-19T07:15:18Z</dcterms:created>
  <dcterms:modified xsi:type="dcterms:W3CDTF">2022-07-01T00:49:08Z</dcterms:modified>
</cp:coreProperties>
</file>