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sldIdLst>
    <p:sldId id="256" r:id="rId2"/>
    <p:sldId id="257" r:id="rId3"/>
    <p:sldId id="258" r:id="rId4"/>
    <p:sldId id="259" r:id="rId5"/>
    <p:sldId id="261" r:id="rId6"/>
    <p:sldId id="316" r:id="rId7"/>
    <p:sldId id="262" r:id="rId8"/>
    <p:sldId id="317" r:id="rId9"/>
    <p:sldId id="263" r:id="rId10"/>
    <p:sldId id="318" r:id="rId11"/>
    <p:sldId id="264" r:id="rId12"/>
    <p:sldId id="319" r:id="rId13"/>
    <p:sldId id="265" r:id="rId14"/>
    <p:sldId id="320" r:id="rId15"/>
    <p:sldId id="266" r:id="rId16"/>
    <p:sldId id="321" r:id="rId17"/>
    <p:sldId id="267" r:id="rId18"/>
    <p:sldId id="322" r:id="rId19"/>
    <p:sldId id="291" r:id="rId20"/>
    <p:sldId id="323" r:id="rId21"/>
    <p:sldId id="268" r:id="rId22"/>
    <p:sldId id="324" r:id="rId23"/>
    <p:sldId id="325" r:id="rId24"/>
    <p:sldId id="304" r:id="rId25"/>
    <p:sldId id="313" r:id="rId26"/>
    <p:sldId id="305" r:id="rId27"/>
    <p:sldId id="308" r:id="rId28"/>
    <p:sldId id="306" r:id="rId29"/>
    <p:sldId id="307" r:id="rId30"/>
    <p:sldId id="309" r:id="rId31"/>
    <p:sldId id="311" r:id="rId32"/>
    <p:sldId id="310" r:id="rId33"/>
    <p:sldId id="312" r:id="rId34"/>
    <p:sldId id="314" r:id="rId35"/>
    <p:sldId id="326" r:id="rId36"/>
    <p:sldId id="286" r:id="rId37"/>
    <p:sldId id="271" r:id="rId38"/>
    <p:sldId id="272" r:id="rId39"/>
    <p:sldId id="292" r:id="rId40"/>
    <p:sldId id="279" r:id="rId41"/>
    <p:sldId id="281" r:id="rId42"/>
    <p:sldId id="315" r:id="rId43"/>
    <p:sldId id="273" r:id="rId44"/>
    <p:sldId id="274" r:id="rId45"/>
    <p:sldId id="288" r:id="rId46"/>
    <p:sldId id="275" r:id="rId47"/>
    <p:sldId id="276" r:id="rId48"/>
    <p:sldId id="280" r:id="rId49"/>
    <p:sldId id="282" r:id="rId50"/>
    <p:sldId id="293" r:id="rId51"/>
    <p:sldId id="294" r:id="rId52"/>
  </p:sldIdLst>
  <p:sldSz cx="12192000" cy="6858000"/>
  <p:notesSz cx="6858000" cy="9144000"/>
  <p:embeddedFontLst>
    <p:embeddedFont>
      <p:font typeface="Arial Black" panose="020B0A04020102020204" pitchFamily="34" charset="0"/>
      <p:bold r:id="rId53"/>
    </p:embeddedFont>
    <p:embeddedFont>
      <p:font typeface="Arial Nova" panose="020B0504020202020204" pitchFamily="34" charset="0"/>
      <p:regular r:id="rId54"/>
      <p:bold r:id="rId55"/>
      <p:italic r:id="rId56"/>
      <p:boldItalic r:id="rId57"/>
    </p:embeddedFont>
    <p:embeddedFont>
      <p:font typeface="Arial Nova Light" panose="020B0304020202020204" pitchFamily="34" charset="0"/>
      <p:regular r:id="rId58"/>
      <p:italic r:id="rId59"/>
    </p:embeddedFont>
    <p:embeddedFont>
      <p:font typeface="Calibri" panose="020F0502020204030204" pitchFamily="34" charset="0"/>
      <p:regular r:id="rId60"/>
      <p:bold r:id="rId61"/>
      <p:italic r:id="rId62"/>
      <p:boldItalic r:id="rId63"/>
    </p:embeddedFont>
    <p:embeddedFont>
      <p:font typeface="Calibri Light" panose="020F0302020204030204" pitchFamily="34" charset="0"/>
      <p:regular r:id="rId64"/>
      <p:italic r:id="rId65"/>
    </p:embeddedFont>
    <p:embeddedFont>
      <p:font typeface="Caviar Dreams" panose="020B0402020204020504" pitchFamily="34" charset="0"/>
      <p:regular r:id="rId66"/>
      <p:bold r:id="rId67"/>
      <p:italic r:id="rId68"/>
      <p:boldItalic r:id="rId6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4E4E4"/>
    <a:srgbClr val="737373"/>
    <a:srgbClr val="FFC000"/>
    <a:srgbClr val="F2F2F2"/>
    <a:srgbClr val="2F2F2F"/>
    <a:srgbClr val="F9DBA5"/>
    <a:srgbClr val="F5F5F6"/>
    <a:srgbClr val="F0F0EE"/>
    <a:srgbClr val="1C2528"/>
    <a:srgbClr val="F4FE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99" d="100"/>
          <a:sy n="99" d="100"/>
        </p:scale>
        <p:origin x="90" y="3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3.fntdata"/><Relationship Id="rId63" Type="http://schemas.openxmlformats.org/officeDocument/2006/relationships/font" Target="fonts/font11.fntdata"/><Relationship Id="rId68" Type="http://schemas.openxmlformats.org/officeDocument/2006/relationships/font" Target="fonts/font16.fntdata"/><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font" Target="fonts/font1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5.fntdata"/><Relationship Id="rId61"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8.fntdata"/><Relationship Id="rId65" Type="http://schemas.openxmlformats.org/officeDocument/2006/relationships/font" Target="fonts/font13.fntdata"/><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4.fntdata"/><Relationship Id="rId64" Type="http://schemas.openxmlformats.org/officeDocument/2006/relationships/font" Target="fonts/font12.fntdata"/><Relationship Id="rId69" Type="http://schemas.openxmlformats.org/officeDocument/2006/relationships/font" Target="fonts/font17.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7.fntdata"/><Relationship Id="rId67" Type="http://schemas.openxmlformats.org/officeDocument/2006/relationships/font" Target="fonts/font1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2.fntdata"/><Relationship Id="rId62" Type="http://schemas.openxmlformats.org/officeDocument/2006/relationships/font" Target="fonts/font10.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AD9BD1-CA2E-4F7B-AA80-2AD7313CF82C}" type="datetimeFigureOut">
              <a:rPr lang="en-US" smtClean="0"/>
              <a:t>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A7B296-B460-47CC-B456-9E18A5B4F26E}" type="slidenum">
              <a:rPr lang="en-US" smtClean="0"/>
              <a:t>‹#›</a:t>
            </a:fld>
            <a:endParaRPr lang="en-US"/>
          </a:p>
        </p:txBody>
      </p:sp>
    </p:spTree>
    <p:extLst>
      <p:ext uri="{BB962C8B-B14F-4D97-AF65-F5344CB8AC3E}">
        <p14:creationId xmlns:p14="http://schemas.microsoft.com/office/powerpoint/2010/main" val="9073607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AAD9BD1-CA2E-4F7B-AA80-2AD7313CF82C}" type="datetimeFigureOut">
              <a:rPr lang="en-US" smtClean="0"/>
              <a:t>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A7B296-B460-47CC-B456-9E18A5B4F26E}" type="slidenum">
              <a:rPr lang="en-US" smtClean="0"/>
              <a:t>‹#›</a:t>
            </a:fld>
            <a:endParaRPr lang="en-US"/>
          </a:p>
        </p:txBody>
      </p:sp>
    </p:spTree>
    <p:extLst>
      <p:ext uri="{BB962C8B-B14F-4D97-AF65-F5344CB8AC3E}">
        <p14:creationId xmlns:p14="http://schemas.microsoft.com/office/powerpoint/2010/main" val="10073509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AAD9BD1-CA2E-4F7B-AA80-2AD7313CF82C}" type="datetimeFigureOut">
              <a:rPr lang="en-US" smtClean="0"/>
              <a:t>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A7B296-B460-47CC-B456-9E18A5B4F26E}" type="slidenum">
              <a:rPr lang="en-US" smtClean="0"/>
              <a:t>‹#›</a:t>
            </a:fld>
            <a:endParaRPr lang="en-US"/>
          </a:p>
        </p:txBody>
      </p:sp>
    </p:spTree>
    <p:extLst>
      <p:ext uri="{BB962C8B-B14F-4D97-AF65-F5344CB8AC3E}">
        <p14:creationId xmlns:p14="http://schemas.microsoft.com/office/powerpoint/2010/main" val="28726209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AAD9BD1-CA2E-4F7B-AA80-2AD7313CF82C}" type="datetimeFigureOut">
              <a:rPr lang="en-US" smtClean="0"/>
              <a:t>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A7B296-B460-47CC-B456-9E18A5B4F26E}" type="slidenum">
              <a:rPr lang="en-US" smtClean="0"/>
              <a:t>‹#›</a:t>
            </a:fld>
            <a:endParaRPr lang="en-US"/>
          </a:p>
        </p:txBody>
      </p:sp>
    </p:spTree>
    <p:extLst>
      <p:ext uri="{BB962C8B-B14F-4D97-AF65-F5344CB8AC3E}">
        <p14:creationId xmlns:p14="http://schemas.microsoft.com/office/powerpoint/2010/main" val="3978864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AD9BD1-CA2E-4F7B-AA80-2AD7313CF82C}" type="datetimeFigureOut">
              <a:rPr lang="en-US" smtClean="0"/>
              <a:t>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A7B296-B460-47CC-B456-9E18A5B4F26E}" type="slidenum">
              <a:rPr lang="en-US" smtClean="0"/>
              <a:t>‹#›</a:t>
            </a:fld>
            <a:endParaRPr lang="en-US"/>
          </a:p>
        </p:txBody>
      </p:sp>
    </p:spTree>
    <p:extLst>
      <p:ext uri="{BB962C8B-B14F-4D97-AF65-F5344CB8AC3E}">
        <p14:creationId xmlns:p14="http://schemas.microsoft.com/office/powerpoint/2010/main" val="4118814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AAD9BD1-CA2E-4F7B-AA80-2AD7313CF82C}" type="datetimeFigureOut">
              <a:rPr lang="en-US" smtClean="0"/>
              <a:t>12/9/2021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A7B296-B460-47CC-B456-9E18A5B4F26E}" type="slidenum">
              <a:rPr lang="en-US" smtClean="0"/>
              <a:t>‹#›</a:t>
            </a:fld>
            <a:endParaRPr lang="en-US"/>
          </a:p>
        </p:txBody>
      </p:sp>
    </p:spTree>
    <p:extLst>
      <p:ext uri="{BB962C8B-B14F-4D97-AF65-F5344CB8AC3E}">
        <p14:creationId xmlns:p14="http://schemas.microsoft.com/office/powerpoint/2010/main" val="20689235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AAD9BD1-CA2E-4F7B-AA80-2AD7313CF82C}" type="datetimeFigureOut">
              <a:rPr lang="en-US" smtClean="0"/>
              <a:t>12/9/2021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EA7B296-B460-47CC-B456-9E18A5B4F26E}" type="slidenum">
              <a:rPr lang="en-US" smtClean="0"/>
              <a:t>‹#›</a:t>
            </a:fld>
            <a:endParaRPr lang="en-US"/>
          </a:p>
        </p:txBody>
      </p:sp>
    </p:spTree>
    <p:extLst>
      <p:ext uri="{BB962C8B-B14F-4D97-AF65-F5344CB8AC3E}">
        <p14:creationId xmlns:p14="http://schemas.microsoft.com/office/powerpoint/2010/main" val="35936709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AAD9BD1-CA2E-4F7B-AA80-2AD7313CF82C}" type="datetimeFigureOut">
              <a:rPr lang="en-US" smtClean="0"/>
              <a:t>12/9/2021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EA7B296-B460-47CC-B456-9E18A5B4F26E}" type="slidenum">
              <a:rPr lang="en-US" smtClean="0"/>
              <a:t>‹#›</a:t>
            </a:fld>
            <a:endParaRPr lang="en-US"/>
          </a:p>
        </p:txBody>
      </p:sp>
    </p:spTree>
    <p:extLst>
      <p:ext uri="{BB962C8B-B14F-4D97-AF65-F5344CB8AC3E}">
        <p14:creationId xmlns:p14="http://schemas.microsoft.com/office/powerpoint/2010/main" val="14994747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AD9BD1-CA2E-4F7B-AA80-2AD7313CF82C}" type="datetimeFigureOut">
              <a:rPr lang="en-US" smtClean="0"/>
              <a:t>12/9/2021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EA7B296-B460-47CC-B456-9E18A5B4F26E}" type="slidenum">
              <a:rPr lang="en-US" smtClean="0"/>
              <a:t>‹#›</a:t>
            </a:fld>
            <a:endParaRPr lang="en-US"/>
          </a:p>
        </p:txBody>
      </p:sp>
    </p:spTree>
    <p:extLst>
      <p:ext uri="{BB962C8B-B14F-4D97-AF65-F5344CB8AC3E}">
        <p14:creationId xmlns:p14="http://schemas.microsoft.com/office/powerpoint/2010/main" val="21535884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AAD9BD1-CA2E-4F7B-AA80-2AD7313CF82C}" type="datetimeFigureOut">
              <a:rPr lang="en-US" smtClean="0"/>
              <a:t>12/9/2021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A7B296-B460-47CC-B456-9E18A5B4F26E}" type="slidenum">
              <a:rPr lang="en-US" smtClean="0"/>
              <a:t>‹#›</a:t>
            </a:fld>
            <a:endParaRPr lang="en-US"/>
          </a:p>
        </p:txBody>
      </p:sp>
    </p:spTree>
    <p:extLst>
      <p:ext uri="{BB962C8B-B14F-4D97-AF65-F5344CB8AC3E}">
        <p14:creationId xmlns:p14="http://schemas.microsoft.com/office/powerpoint/2010/main" val="13752557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AAD9BD1-CA2E-4F7B-AA80-2AD7313CF82C}" type="datetimeFigureOut">
              <a:rPr lang="en-US" smtClean="0"/>
              <a:t>12/9/2021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A7B296-B460-47CC-B456-9E18A5B4F26E}" type="slidenum">
              <a:rPr lang="en-US" smtClean="0"/>
              <a:t>‹#›</a:t>
            </a:fld>
            <a:endParaRPr lang="en-US"/>
          </a:p>
        </p:txBody>
      </p:sp>
    </p:spTree>
    <p:extLst>
      <p:ext uri="{BB962C8B-B14F-4D97-AF65-F5344CB8AC3E}">
        <p14:creationId xmlns:p14="http://schemas.microsoft.com/office/powerpoint/2010/main" val="17151983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F2F2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AD9BD1-CA2E-4F7B-AA80-2AD7313CF82C}" type="datetimeFigureOut">
              <a:rPr lang="en-US" smtClean="0"/>
              <a:t>12/9/2021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A7B296-B460-47CC-B456-9E18A5B4F26E}" type="slidenum">
              <a:rPr lang="en-US" smtClean="0"/>
              <a:t>‹#›</a:t>
            </a:fld>
            <a:endParaRPr lang="en-US"/>
          </a:p>
        </p:txBody>
      </p:sp>
    </p:spTree>
    <p:extLst>
      <p:ext uri="{BB962C8B-B14F-4D97-AF65-F5344CB8AC3E}">
        <p14:creationId xmlns:p14="http://schemas.microsoft.com/office/powerpoint/2010/main" val="426729877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36.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18" Type="http://schemas.openxmlformats.org/officeDocument/2006/relationships/image" Target="../media/image47.png"/><Relationship Id="rId26" Type="http://schemas.openxmlformats.org/officeDocument/2006/relationships/image" Target="../media/image55.png"/><Relationship Id="rId3" Type="http://schemas.openxmlformats.org/officeDocument/2006/relationships/image" Target="../media/image32.png"/><Relationship Id="rId21" Type="http://schemas.openxmlformats.org/officeDocument/2006/relationships/image" Target="../media/image50.png"/><Relationship Id="rId7" Type="http://schemas.openxmlformats.org/officeDocument/2006/relationships/image" Target="../media/image36.png"/><Relationship Id="rId12" Type="http://schemas.openxmlformats.org/officeDocument/2006/relationships/image" Target="../media/image41.png"/><Relationship Id="rId17" Type="http://schemas.openxmlformats.org/officeDocument/2006/relationships/image" Target="../media/image46.png"/><Relationship Id="rId25" Type="http://schemas.openxmlformats.org/officeDocument/2006/relationships/image" Target="../media/image54.png"/><Relationship Id="rId2" Type="http://schemas.openxmlformats.org/officeDocument/2006/relationships/image" Target="../media/image31.png"/><Relationship Id="rId16" Type="http://schemas.openxmlformats.org/officeDocument/2006/relationships/image" Target="../media/image45.png"/><Relationship Id="rId20" Type="http://schemas.openxmlformats.org/officeDocument/2006/relationships/image" Target="../media/image49.png"/><Relationship Id="rId29" Type="http://schemas.openxmlformats.org/officeDocument/2006/relationships/image" Target="../media/image58.png"/><Relationship Id="rId1" Type="http://schemas.openxmlformats.org/officeDocument/2006/relationships/slideLayout" Target="../slideLayouts/slideLayout3.xml"/><Relationship Id="rId6" Type="http://schemas.openxmlformats.org/officeDocument/2006/relationships/image" Target="../media/image35.png"/><Relationship Id="rId11" Type="http://schemas.openxmlformats.org/officeDocument/2006/relationships/image" Target="../media/image40.png"/><Relationship Id="rId24" Type="http://schemas.openxmlformats.org/officeDocument/2006/relationships/image" Target="../media/image53.png"/><Relationship Id="rId5" Type="http://schemas.openxmlformats.org/officeDocument/2006/relationships/image" Target="../media/image34.png"/><Relationship Id="rId15" Type="http://schemas.openxmlformats.org/officeDocument/2006/relationships/image" Target="../media/image44.png"/><Relationship Id="rId23" Type="http://schemas.openxmlformats.org/officeDocument/2006/relationships/image" Target="../media/image52.png"/><Relationship Id="rId28" Type="http://schemas.openxmlformats.org/officeDocument/2006/relationships/image" Target="../media/image57.png"/><Relationship Id="rId10" Type="http://schemas.openxmlformats.org/officeDocument/2006/relationships/image" Target="../media/image39.png"/><Relationship Id="rId19" Type="http://schemas.openxmlformats.org/officeDocument/2006/relationships/image" Target="../media/image48.png"/><Relationship Id="rId31" Type="http://schemas.openxmlformats.org/officeDocument/2006/relationships/image" Target="../media/image60.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png"/><Relationship Id="rId22" Type="http://schemas.openxmlformats.org/officeDocument/2006/relationships/image" Target="../media/image51.png"/><Relationship Id="rId27" Type="http://schemas.openxmlformats.org/officeDocument/2006/relationships/image" Target="../media/image56.png"/><Relationship Id="rId30" Type="http://schemas.openxmlformats.org/officeDocument/2006/relationships/image" Target="../media/image59.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4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descr="A grid with small circles">
            <a:extLst>
              <a:ext uri="{FF2B5EF4-FFF2-40B4-BE49-F238E27FC236}">
                <a16:creationId xmlns:a16="http://schemas.microsoft.com/office/drawing/2014/main" id="{6BD4FEA8-6DCA-4D22-A7E7-256C00C9281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241643" y="-279361"/>
            <a:ext cx="3406414" cy="3406414"/>
          </a:xfrm>
          <a:prstGeom prst="rect">
            <a:avLst/>
          </a:prstGeom>
        </p:spPr>
      </p:pic>
      <p:pic>
        <p:nvPicPr>
          <p:cNvPr id="13" name="Graphic 12" descr="Daffodils">
            <a:extLst>
              <a:ext uri="{FF2B5EF4-FFF2-40B4-BE49-F238E27FC236}">
                <a16:creationId xmlns:a16="http://schemas.microsoft.com/office/drawing/2014/main" id="{F5BA58D7-2093-4A0F-9F72-DC6D6AE0A35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476623" y="4438833"/>
            <a:ext cx="2684207" cy="2684207"/>
          </a:xfrm>
          <a:prstGeom prst="rect">
            <a:avLst/>
          </a:prstGeom>
        </p:spPr>
      </p:pic>
      <p:sp>
        <p:nvSpPr>
          <p:cNvPr id="28" name="TextBox 27">
            <a:extLst>
              <a:ext uri="{FF2B5EF4-FFF2-40B4-BE49-F238E27FC236}">
                <a16:creationId xmlns:a16="http://schemas.microsoft.com/office/drawing/2014/main" id="{FB475BEF-F3B1-43B3-B878-7DBF2524C34C}"/>
              </a:ext>
            </a:extLst>
          </p:cNvPr>
          <p:cNvSpPr txBox="1"/>
          <p:nvPr/>
        </p:nvSpPr>
        <p:spPr>
          <a:xfrm>
            <a:off x="4874724" y="2419167"/>
            <a:ext cx="3212546" cy="707886"/>
          </a:xfrm>
          <a:prstGeom prst="rect">
            <a:avLst/>
          </a:prstGeom>
          <a:noFill/>
        </p:spPr>
        <p:txBody>
          <a:bodyPr wrap="none" rtlCol="0">
            <a:spAutoFit/>
          </a:bodyPr>
          <a:lstStyle/>
          <a:p>
            <a:pPr algn="ctr"/>
            <a:r>
              <a:rPr lang="en-US" sz="4000" spc="800" dirty="0">
                <a:solidFill>
                  <a:srgbClr val="737373"/>
                </a:solidFill>
                <a:latin typeface="Arial Nova Light" panose="020B0304020202020204" pitchFamily="34" charset="0"/>
              </a:rPr>
              <a:t>Murder in</a:t>
            </a:r>
          </a:p>
        </p:txBody>
      </p:sp>
      <p:sp>
        <p:nvSpPr>
          <p:cNvPr id="29" name="TextBox 28">
            <a:extLst>
              <a:ext uri="{FF2B5EF4-FFF2-40B4-BE49-F238E27FC236}">
                <a16:creationId xmlns:a16="http://schemas.microsoft.com/office/drawing/2014/main" id="{9D9F44B3-C740-4512-BEB2-D23EBAD9C812}"/>
              </a:ext>
            </a:extLst>
          </p:cNvPr>
          <p:cNvSpPr txBox="1"/>
          <p:nvPr/>
        </p:nvSpPr>
        <p:spPr>
          <a:xfrm>
            <a:off x="1876693" y="2911923"/>
            <a:ext cx="9208611" cy="1862048"/>
          </a:xfrm>
          <a:prstGeom prst="rect">
            <a:avLst/>
          </a:prstGeom>
          <a:noFill/>
        </p:spPr>
        <p:txBody>
          <a:bodyPr wrap="none" rtlCol="0">
            <a:spAutoFit/>
          </a:bodyPr>
          <a:lstStyle/>
          <a:p>
            <a:r>
              <a:rPr lang="en-US" sz="11500" b="1" dirty="0">
                <a:solidFill>
                  <a:srgbClr val="FFC000"/>
                </a:solidFill>
                <a:latin typeface="Caviar Dreams" panose="020B0402020204020504" pitchFamily="34" charset="0"/>
              </a:rPr>
              <a:t>MANHATTAN </a:t>
            </a:r>
          </a:p>
        </p:txBody>
      </p:sp>
    </p:spTree>
    <p:extLst>
      <p:ext uri="{BB962C8B-B14F-4D97-AF65-F5344CB8AC3E}">
        <p14:creationId xmlns:p14="http://schemas.microsoft.com/office/powerpoint/2010/main" val="3739572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statue of liberty"/>
          <p:cNvPicPr>
            <a:picLocks noChangeAspect="1" noChangeArrowheads="1"/>
          </p:cNvPicPr>
          <p:nvPr/>
        </p:nvPicPr>
        <p:blipFill rotWithShape="1">
          <a:blip r:embed="rId2">
            <a:alphaModFix amt="20000"/>
            <a:extLst>
              <a:ext uri="{28A0092B-C50C-407E-A947-70E740481C1C}">
                <a14:useLocalDpi xmlns:a14="http://schemas.microsoft.com/office/drawing/2010/main" val="0"/>
              </a:ext>
            </a:extLst>
          </a:blip>
          <a:srcRect l="2268" r="4398"/>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11B7F2CE-61F4-4CFE-BF53-84A19BAD1B4A}"/>
              </a:ext>
            </a:extLst>
          </p:cNvPr>
          <p:cNvSpPr>
            <a:spLocks noGrp="1"/>
          </p:cNvSpPr>
          <p:nvPr>
            <p:ph idx="1"/>
          </p:nvPr>
        </p:nvSpPr>
        <p:spPr>
          <a:xfrm>
            <a:off x="-316131" y="2645795"/>
            <a:ext cx="12346206" cy="1147763"/>
          </a:xfrm>
        </p:spPr>
        <p:txBody>
          <a:bodyPr anchor="ctr">
            <a:noAutofit/>
          </a:bodyPr>
          <a:lstStyle/>
          <a:p>
            <a:pPr marL="0" indent="0" algn="ctr">
              <a:buNone/>
            </a:pPr>
            <a:r>
              <a:rPr lang="en-US" sz="8000" dirty="0">
                <a:solidFill>
                  <a:srgbClr val="E4E4E4"/>
                </a:solidFill>
                <a:latin typeface="Arial Black" panose="020B0A04020102020204" pitchFamily="34" charset="0"/>
              </a:rPr>
              <a:t>Statue of      Liberty</a:t>
            </a:r>
          </a:p>
        </p:txBody>
      </p:sp>
    </p:spTree>
    <p:extLst>
      <p:ext uri="{BB962C8B-B14F-4D97-AF65-F5344CB8AC3E}">
        <p14:creationId xmlns:p14="http://schemas.microsoft.com/office/powerpoint/2010/main" val="3528001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7991"/>
            <a:ext cx="12192000" cy="7590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2343510"/>
      </p:ext>
    </p:extLst>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Related image"/>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0" y="-367991"/>
            <a:ext cx="12192000" cy="7590057"/>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E9A27907-0383-4F0D-9E30-75DF28D6DAFE}"/>
              </a:ext>
            </a:extLst>
          </p:cNvPr>
          <p:cNvSpPr>
            <a:spLocks noGrp="1"/>
          </p:cNvSpPr>
          <p:nvPr>
            <p:ph idx="1"/>
          </p:nvPr>
        </p:nvSpPr>
        <p:spPr>
          <a:xfrm>
            <a:off x="588343" y="2904866"/>
            <a:ext cx="7031657" cy="1044341"/>
          </a:xfrm>
          <a:effectLst>
            <a:outerShdw blurRad="342900" dist="317500" dir="5400000" sx="102000" sy="102000" rotWithShape="0">
              <a:schemeClr val="bg1"/>
            </a:outerShdw>
          </a:effectLst>
        </p:spPr>
        <p:txBody>
          <a:bodyPr anchor="ctr">
            <a:noAutofit/>
          </a:bodyPr>
          <a:lstStyle/>
          <a:p>
            <a:pPr marL="0" indent="0" algn="ctr">
              <a:buNone/>
            </a:pPr>
            <a:r>
              <a:rPr lang="en-US" sz="8800" dirty="0">
                <a:solidFill>
                  <a:srgbClr val="E4E4E4"/>
                </a:solidFill>
                <a:latin typeface="Arial Black" panose="020B0A04020102020204" pitchFamily="34" charset="0"/>
              </a:rPr>
              <a:t>Broadway</a:t>
            </a:r>
          </a:p>
        </p:txBody>
      </p:sp>
    </p:spTree>
    <p:extLst>
      <p:ext uri="{BB962C8B-B14F-4D97-AF65-F5344CB8AC3E}">
        <p14:creationId xmlns:p14="http://schemas.microsoft.com/office/powerpoint/2010/main" val="2331794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one world tra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7371935"/>
      </p:ext>
    </p:extLst>
  </p:cSld>
  <p:clrMapOvr>
    <a:masterClrMapping/>
  </p:clrMapOvr>
  <p:transition spd="med">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one world trade"/>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8F6241D2-3370-4BC9-ABB3-1AB20AC83D24}"/>
              </a:ext>
            </a:extLst>
          </p:cNvPr>
          <p:cNvSpPr>
            <a:spLocks noGrp="1"/>
          </p:cNvSpPr>
          <p:nvPr>
            <p:ph idx="1"/>
          </p:nvPr>
        </p:nvSpPr>
        <p:spPr>
          <a:xfrm>
            <a:off x="597167" y="2476100"/>
            <a:ext cx="6406415" cy="1564105"/>
          </a:xfrm>
        </p:spPr>
        <p:txBody>
          <a:bodyPr anchor="ctr">
            <a:noAutofit/>
          </a:bodyPr>
          <a:lstStyle/>
          <a:p>
            <a:pPr marL="0" indent="0" algn="ctr">
              <a:buNone/>
            </a:pPr>
            <a:r>
              <a:rPr lang="en-US" sz="8000" dirty="0">
                <a:solidFill>
                  <a:srgbClr val="E4E4E4"/>
                </a:solidFill>
                <a:latin typeface="Arial Black" panose="020B0A04020102020204" pitchFamily="34" charset="0"/>
              </a:rPr>
              <a:t>One Trade Center</a:t>
            </a:r>
          </a:p>
        </p:txBody>
      </p:sp>
    </p:spTree>
    <p:extLst>
      <p:ext uri="{BB962C8B-B14F-4D97-AF65-F5344CB8AC3E}">
        <p14:creationId xmlns:p14="http://schemas.microsoft.com/office/powerpoint/2010/main" val="4117819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grand central st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812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8655465"/>
      </p:ext>
    </p:extLst>
  </p:cSld>
  <p:clrMapOvr>
    <a:masterClrMapping/>
  </p:clrMapOvr>
  <p:transition spd="med">
    <p:pull/>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grand central station"/>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0" y="0"/>
            <a:ext cx="12192000" cy="812800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1387F596-F638-4AD9-9D45-BDDD4D442A75}"/>
              </a:ext>
            </a:extLst>
          </p:cNvPr>
          <p:cNvSpPr>
            <a:spLocks noGrp="1"/>
          </p:cNvSpPr>
          <p:nvPr>
            <p:ph idx="1"/>
          </p:nvPr>
        </p:nvSpPr>
        <p:spPr>
          <a:xfrm>
            <a:off x="783857" y="2579570"/>
            <a:ext cx="8490685" cy="1698860"/>
          </a:xfrm>
        </p:spPr>
        <p:txBody>
          <a:bodyPr anchor="ctr">
            <a:noAutofit/>
          </a:bodyPr>
          <a:lstStyle/>
          <a:p>
            <a:pPr marL="0" indent="0" algn="ctr">
              <a:buNone/>
            </a:pPr>
            <a:r>
              <a:rPr lang="en-US" sz="8000" dirty="0">
                <a:solidFill>
                  <a:srgbClr val="E4E4E4"/>
                </a:solidFill>
                <a:latin typeface="Arial Black" panose="020B0A04020102020204" pitchFamily="34" charset="0"/>
              </a:rPr>
              <a:t>Grand Central Station</a:t>
            </a:r>
          </a:p>
        </p:txBody>
      </p:sp>
    </p:spTree>
    <p:extLst>
      <p:ext uri="{BB962C8B-B14F-4D97-AF65-F5344CB8AC3E}">
        <p14:creationId xmlns:p14="http://schemas.microsoft.com/office/powerpoint/2010/main" val="1009246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times squa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8124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0428079"/>
      </p:ext>
    </p:extLst>
  </p:cSld>
  <p:clrMapOvr>
    <a:masterClrMapping/>
  </p:clrMapOvr>
  <p:transition spd="med">
    <p:pull/>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times square"/>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0" y="0"/>
            <a:ext cx="12192000" cy="8124826"/>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446213EF-FA48-4B49-BB90-BB982334C8E7}"/>
              </a:ext>
            </a:extLst>
          </p:cNvPr>
          <p:cNvSpPr>
            <a:spLocks noGrp="1"/>
          </p:cNvSpPr>
          <p:nvPr>
            <p:ph idx="1"/>
          </p:nvPr>
        </p:nvSpPr>
        <p:spPr>
          <a:xfrm>
            <a:off x="612008" y="2617871"/>
            <a:ext cx="10967984" cy="1217596"/>
          </a:xfrm>
          <a:noFill/>
        </p:spPr>
        <p:txBody>
          <a:bodyPr anchor="ctr">
            <a:noAutofit/>
          </a:bodyPr>
          <a:lstStyle/>
          <a:p>
            <a:pPr marL="0" indent="0" algn="ctr">
              <a:buNone/>
            </a:pPr>
            <a:r>
              <a:rPr lang="en-US" sz="9600" dirty="0">
                <a:solidFill>
                  <a:srgbClr val="E4E4E4"/>
                </a:solidFill>
                <a:latin typeface="Arial Black" panose="020B0A04020102020204" pitchFamily="34" charset="0"/>
              </a:rPr>
              <a:t>Times    Square</a:t>
            </a:r>
          </a:p>
        </p:txBody>
      </p:sp>
    </p:spTree>
    <p:extLst>
      <p:ext uri="{BB962C8B-B14F-4D97-AF65-F5344CB8AC3E}">
        <p14:creationId xmlns:p14="http://schemas.microsoft.com/office/powerpoint/2010/main" val="2407020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wall stre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7315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7276505"/>
      </p:ext>
    </p:extLst>
  </p:cSld>
  <p:clrMapOvr>
    <a:masterClrMapping/>
  </p:clrMapOvr>
  <p:transition spd="med">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1026" name="Picture 2" descr="Image result for manhattan"/>
          <p:cNvPicPr>
            <a:picLocks noChangeAspect="1" noChangeArrowheads="1"/>
          </p:cNvPicPr>
          <p:nvPr/>
        </p:nvPicPr>
        <p:blipFill rotWithShape="1">
          <a:blip r:embed="rId2">
            <a:extLst>
              <a:ext uri="{28A0092B-C50C-407E-A947-70E740481C1C}">
                <a14:useLocalDpi xmlns:a14="http://schemas.microsoft.com/office/drawing/2010/main" val="0"/>
              </a:ext>
            </a:extLst>
          </a:blip>
          <a:srcRect t="3385"/>
          <a:stretch/>
        </p:blipFill>
        <p:spPr bwMode="auto">
          <a:xfrm>
            <a:off x="0" y="1"/>
            <a:ext cx="12192000" cy="7008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4490205"/>
      </p:ext>
    </p:extLst>
  </p:cSld>
  <p:clrMapOvr>
    <a:masterClrMapping/>
  </p:clrMapOvr>
  <p:transition spd="med">
    <p:pull/>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wall street"/>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0" y="-1"/>
            <a:ext cx="12192000" cy="7315201"/>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169CE0A6-858C-436F-A8F1-45737B3AE813}"/>
              </a:ext>
            </a:extLst>
          </p:cNvPr>
          <p:cNvSpPr>
            <a:spLocks noGrp="1"/>
          </p:cNvSpPr>
          <p:nvPr>
            <p:ph idx="1"/>
          </p:nvPr>
        </p:nvSpPr>
        <p:spPr>
          <a:xfrm>
            <a:off x="838200" y="2052637"/>
            <a:ext cx="10515600" cy="3529013"/>
          </a:xfrm>
        </p:spPr>
        <p:txBody>
          <a:bodyPr anchor="ctr">
            <a:noAutofit/>
          </a:bodyPr>
          <a:lstStyle/>
          <a:p>
            <a:pPr marL="0" indent="0" algn="ctr">
              <a:buNone/>
            </a:pPr>
            <a:r>
              <a:rPr lang="en-US" sz="8800" dirty="0">
                <a:solidFill>
                  <a:srgbClr val="E4E4E4"/>
                </a:solidFill>
                <a:latin typeface="Arial Black" panose="020B0A04020102020204" pitchFamily="34" charset="0"/>
              </a:rPr>
              <a:t>Wall Street </a:t>
            </a:r>
            <a:br>
              <a:rPr lang="en-US" sz="8800" dirty="0">
                <a:solidFill>
                  <a:srgbClr val="E4E4E4"/>
                </a:solidFill>
                <a:latin typeface="Arial Black" panose="020B0A04020102020204" pitchFamily="34" charset="0"/>
              </a:rPr>
            </a:br>
            <a:r>
              <a:rPr lang="en-US" sz="5400" dirty="0">
                <a:solidFill>
                  <a:srgbClr val="E4E4E4"/>
                </a:solidFill>
                <a:latin typeface="Arial Nova" panose="020B0504020202020204" pitchFamily="34" charset="0"/>
              </a:rPr>
              <a:t>(NYSE)</a:t>
            </a:r>
            <a:endParaRPr lang="en-US" sz="8800" dirty="0">
              <a:solidFill>
                <a:srgbClr val="E4E4E4"/>
              </a:solidFill>
              <a:latin typeface="Arial Nova" panose="020B0504020202020204" pitchFamily="34" charset="0"/>
            </a:endParaRPr>
          </a:p>
        </p:txBody>
      </p:sp>
    </p:spTree>
    <p:extLst>
      <p:ext uri="{BB962C8B-B14F-4D97-AF65-F5344CB8AC3E}">
        <p14:creationId xmlns:p14="http://schemas.microsoft.com/office/powerpoint/2010/main" val="686024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Image result for the guggenheim muse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67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0879315"/>
      </p:ext>
    </p:extLst>
  </p:cSld>
  <p:clrMapOvr>
    <a:masterClrMapping/>
  </p:clrMapOvr>
  <p:transition spd="med">
    <p:pull/>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Image result for the guggenheim museum"/>
          <p:cNvPicPr>
            <a:picLocks noChangeAspect="1" noChangeArrowheads="1"/>
          </p:cNvPicPr>
          <p:nvPr/>
        </p:nvPicPr>
        <p:blipFill>
          <a:blip r:embed="rId2">
            <a:alphaModFix amt="35000"/>
            <a:extLst>
              <a:ext uri="{28A0092B-C50C-407E-A947-70E740481C1C}">
                <a14:useLocalDpi xmlns:a14="http://schemas.microsoft.com/office/drawing/2010/main" val="0"/>
              </a:ext>
            </a:extLst>
          </a:blip>
          <a:srcRect/>
          <a:stretch>
            <a:fillRect/>
          </a:stretch>
        </p:blipFill>
        <p:spPr bwMode="auto">
          <a:xfrm>
            <a:off x="0" y="0"/>
            <a:ext cx="12192000" cy="6867832"/>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448602C1-B966-4C33-B90B-1946ECCEF1B3}"/>
              </a:ext>
            </a:extLst>
          </p:cNvPr>
          <p:cNvSpPr txBox="1">
            <a:spLocks/>
          </p:cNvSpPr>
          <p:nvPr/>
        </p:nvSpPr>
        <p:spPr>
          <a:xfrm>
            <a:off x="4455495" y="741245"/>
            <a:ext cx="7336455" cy="2687755"/>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8000" dirty="0">
                <a:solidFill>
                  <a:srgbClr val="E4E4E4"/>
                </a:solidFill>
                <a:latin typeface="Arial Black" panose="020B0A04020102020204" pitchFamily="34" charset="0"/>
              </a:rPr>
              <a:t>Guggenheim Museum</a:t>
            </a:r>
          </a:p>
        </p:txBody>
      </p:sp>
    </p:spTree>
    <p:extLst>
      <p:ext uri="{BB962C8B-B14F-4D97-AF65-F5344CB8AC3E}">
        <p14:creationId xmlns:p14="http://schemas.microsoft.com/office/powerpoint/2010/main" val="758953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new york parade">
            <a:extLst>
              <a:ext uri="{FF2B5EF4-FFF2-40B4-BE49-F238E27FC236}">
                <a16:creationId xmlns:a16="http://schemas.microsoft.com/office/drawing/2014/main" id="{10181663-E569-427D-8F68-886EC7A7CE29}"/>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0" y="0"/>
            <a:ext cx="12192000" cy="684212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590550" y="1238250"/>
            <a:ext cx="11010900" cy="4696655"/>
          </a:xfrm>
          <a:solidFill>
            <a:srgbClr val="1C2528">
              <a:alpha val="84000"/>
            </a:srgbClr>
          </a:solidFill>
          <a:ln>
            <a:noFill/>
          </a:ln>
          <a:effectLst>
            <a:softEdge rad="31750"/>
          </a:effectLst>
        </p:spPr>
        <p:style>
          <a:lnRef idx="2">
            <a:schemeClr val="dk1"/>
          </a:lnRef>
          <a:fillRef idx="1">
            <a:schemeClr val="lt1"/>
          </a:fillRef>
          <a:effectRef idx="0">
            <a:schemeClr val="dk1"/>
          </a:effectRef>
          <a:fontRef idx="minor">
            <a:schemeClr val="dk1"/>
          </a:fontRef>
        </p:style>
        <p:txBody>
          <a:bodyPr anchor="ctr">
            <a:normAutofit/>
          </a:bodyPr>
          <a:lstStyle/>
          <a:p>
            <a:pPr marL="0" indent="0" algn="ctr">
              <a:buNone/>
            </a:pPr>
            <a:r>
              <a:rPr lang="en-US" sz="4400" dirty="0">
                <a:solidFill>
                  <a:srgbClr val="E4E4E4"/>
                </a:solidFill>
                <a:latin typeface="Arial Nova Light" panose="020B0304020202020204" pitchFamily="34" charset="0"/>
                <a:cs typeface="Arial" panose="020B0604020202020204" pitchFamily="34" charset="0"/>
              </a:rPr>
              <a:t>Manhattan is often described as the </a:t>
            </a:r>
            <a:r>
              <a:rPr lang="en-US" sz="7200" b="1" dirty="0">
                <a:solidFill>
                  <a:srgbClr val="FFC000"/>
                </a:solidFill>
                <a:latin typeface="Caviar Dreams" panose="020B0402020204020504" pitchFamily="34" charset="0"/>
                <a:cs typeface="Arial" panose="020B0604020202020204" pitchFamily="34" charset="0"/>
              </a:rPr>
              <a:t>cultural</a:t>
            </a:r>
            <a:r>
              <a:rPr lang="en-US" sz="6000" dirty="0">
                <a:solidFill>
                  <a:srgbClr val="E4E4E4"/>
                </a:solidFill>
                <a:latin typeface="Arial Nova Light" panose="020B0304020202020204" pitchFamily="34" charset="0"/>
                <a:cs typeface="Arial" panose="020B0604020202020204" pitchFamily="34" charset="0"/>
              </a:rPr>
              <a:t>, </a:t>
            </a:r>
            <a:r>
              <a:rPr lang="en-US" sz="7200" b="1" dirty="0">
                <a:solidFill>
                  <a:srgbClr val="FFC000"/>
                </a:solidFill>
                <a:latin typeface="Caviar Dreams" panose="020B0402020204020504" pitchFamily="34" charset="0"/>
                <a:cs typeface="Arial" panose="020B0604020202020204" pitchFamily="34" charset="0"/>
              </a:rPr>
              <a:t>financial</a:t>
            </a:r>
            <a:r>
              <a:rPr lang="en-US" sz="6000" dirty="0">
                <a:solidFill>
                  <a:srgbClr val="E4E4E4"/>
                </a:solidFill>
                <a:latin typeface="Arial Nova Light" panose="020B0304020202020204" pitchFamily="34" charset="0"/>
                <a:cs typeface="Arial" panose="020B0604020202020204" pitchFamily="34" charset="0"/>
              </a:rPr>
              <a:t>, </a:t>
            </a:r>
            <a:r>
              <a:rPr lang="en-US" sz="7200" b="1" dirty="0">
                <a:solidFill>
                  <a:srgbClr val="FFC000"/>
                </a:solidFill>
                <a:latin typeface="Caviar Dreams" panose="020B0402020204020504" pitchFamily="34" charset="0"/>
                <a:cs typeface="Arial" panose="020B0604020202020204" pitchFamily="34" charset="0"/>
              </a:rPr>
              <a:t>media</a:t>
            </a:r>
            <a:r>
              <a:rPr lang="en-US" sz="6000" dirty="0">
                <a:solidFill>
                  <a:srgbClr val="E4E4E4"/>
                </a:solidFill>
                <a:latin typeface="Arial Nova Light" panose="020B0304020202020204" pitchFamily="34" charset="0"/>
                <a:cs typeface="Arial" panose="020B0604020202020204" pitchFamily="34" charset="0"/>
              </a:rPr>
              <a:t>, </a:t>
            </a:r>
            <a:r>
              <a:rPr lang="en-US" sz="4400" dirty="0">
                <a:solidFill>
                  <a:srgbClr val="E4E4E4"/>
                </a:solidFill>
                <a:latin typeface="Arial Nova Light" panose="020B0304020202020204" pitchFamily="34" charset="0"/>
                <a:cs typeface="Arial" panose="020B0604020202020204" pitchFamily="34" charset="0"/>
              </a:rPr>
              <a:t>and</a:t>
            </a:r>
            <a:r>
              <a:rPr lang="en-US" sz="6000" dirty="0">
                <a:solidFill>
                  <a:srgbClr val="E4E4E4"/>
                </a:solidFill>
                <a:latin typeface="Arial Nova Light" panose="020B0304020202020204" pitchFamily="34" charset="0"/>
                <a:cs typeface="Arial" panose="020B0604020202020204" pitchFamily="34" charset="0"/>
              </a:rPr>
              <a:t> </a:t>
            </a:r>
            <a:r>
              <a:rPr lang="en-US" sz="7200" b="1" dirty="0">
                <a:solidFill>
                  <a:srgbClr val="FFC000"/>
                </a:solidFill>
                <a:latin typeface="Caviar Dreams" panose="020B0402020204020504" pitchFamily="34" charset="0"/>
                <a:cs typeface="Arial" panose="020B0604020202020204" pitchFamily="34" charset="0"/>
              </a:rPr>
              <a:t>entertainment</a:t>
            </a:r>
            <a:r>
              <a:rPr lang="en-US" sz="6000" dirty="0">
                <a:solidFill>
                  <a:srgbClr val="E4E4E4"/>
                </a:solidFill>
                <a:latin typeface="Arial Nova Light" panose="020B0304020202020204" pitchFamily="34" charset="0"/>
                <a:cs typeface="Arial" panose="020B0604020202020204" pitchFamily="34" charset="0"/>
              </a:rPr>
              <a:t> </a:t>
            </a:r>
            <a:r>
              <a:rPr lang="en-US" sz="4400" dirty="0">
                <a:solidFill>
                  <a:srgbClr val="E4E4E4"/>
                </a:solidFill>
                <a:latin typeface="Arial Nova Light" panose="020B0304020202020204" pitchFamily="34" charset="0"/>
                <a:cs typeface="Arial" panose="020B0604020202020204" pitchFamily="34" charset="0"/>
              </a:rPr>
              <a:t>capital of the world.  </a:t>
            </a:r>
            <a:endParaRPr lang="en-US" sz="6000" dirty="0">
              <a:solidFill>
                <a:srgbClr val="E4E4E4"/>
              </a:solidFill>
              <a:latin typeface="Arial Nova Light" panose="020B0304020202020204" pitchFamily="34" charset="0"/>
              <a:cs typeface="Arial" panose="020B0604020202020204" pitchFamily="34" charset="0"/>
            </a:endParaRPr>
          </a:p>
        </p:txBody>
      </p:sp>
      <p:pic>
        <p:nvPicPr>
          <p:cNvPr id="6" name="Graphic 5" descr="Daffodils">
            <a:extLst>
              <a:ext uri="{FF2B5EF4-FFF2-40B4-BE49-F238E27FC236}">
                <a16:creationId xmlns:a16="http://schemas.microsoft.com/office/drawing/2014/main" id="{3C68ED4A-C4E3-4C06-8C77-FB6FD6AE5AF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164835" y="4859410"/>
            <a:ext cx="2227190" cy="2227190"/>
          </a:xfrm>
          <a:prstGeom prst="rect">
            <a:avLst/>
          </a:prstGeom>
        </p:spPr>
      </p:pic>
    </p:spTree>
    <p:extLst>
      <p:ext uri="{BB962C8B-B14F-4D97-AF65-F5344CB8AC3E}">
        <p14:creationId xmlns:p14="http://schemas.microsoft.com/office/powerpoint/2010/main" val="30313768"/>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2" presetClass="entr" presetSubtype="4" decel="100000" fill="hold" nodeType="withEffect">
                                  <p:stCondLst>
                                    <p:cond delay="25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95588"/>
            <a:ext cx="10515600" cy="2852737"/>
          </a:xfrm>
        </p:spPr>
        <p:txBody>
          <a:bodyPr>
            <a:normAutofit/>
          </a:bodyPr>
          <a:lstStyle/>
          <a:p>
            <a:r>
              <a:rPr lang="en-US" sz="9600" dirty="0">
                <a:solidFill>
                  <a:srgbClr val="E4E4E4"/>
                </a:solidFill>
                <a:latin typeface="Caviar Dreams" panose="020B0402020204020504" pitchFamily="34" charset="0"/>
              </a:rPr>
              <a:t>Vocabulary </a:t>
            </a:r>
          </a:p>
        </p:txBody>
      </p:sp>
      <p:pic>
        <p:nvPicPr>
          <p:cNvPr id="3" name="Graphic 2" descr="A grid with small circles">
            <a:extLst>
              <a:ext uri="{FF2B5EF4-FFF2-40B4-BE49-F238E27FC236}">
                <a16:creationId xmlns:a16="http://schemas.microsoft.com/office/drawing/2014/main" id="{6F4CDC03-9B67-42A9-A8DB-FFD23BB8905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483257" y="22586"/>
            <a:ext cx="3406414" cy="3406414"/>
          </a:xfrm>
          <a:prstGeom prst="rect">
            <a:avLst/>
          </a:prstGeom>
        </p:spPr>
      </p:pic>
    </p:spTree>
    <p:extLst>
      <p:ext uri="{BB962C8B-B14F-4D97-AF65-F5344CB8AC3E}">
        <p14:creationId xmlns:p14="http://schemas.microsoft.com/office/powerpoint/2010/main" val="1270903865"/>
      </p:ext>
    </p:extLst>
  </p:cSld>
  <p:clrMapOvr>
    <a:masterClrMapping/>
  </p:clrMapOvr>
  <p:transition spd="slow">
    <p:cover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5255" y="1697777"/>
            <a:ext cx="6822107" cy="1325563"/>
          </a:xfrm>
        </p:spPr>
        <p:txBody>
          <a:bodyPr>
            <a:normAutofit/>
          </a:bodyPr>
          <a:lstStyle/>
          <a:p>
            <a:r>
              <a:rPr lang="en-US" sz="6000" dirty="0">
                <a:solidFill>
                  <a:srgbClr val="E4E4E4"/>
                </a:solidFill>
                <a:latin typeface="Arial Black" panose="020B0A04020102020204" pitchFamily="34" charset="0"/>
              </a:rPr>
              <a:t>Social Status </a:t>
            </a:r>
          </a:p>
        </p:txBody>
      </p:sp>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536" y="207962"/>
            <a:ext cx="7273478" cy="6650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212938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1961793"/>
            <a:ext cx="10515600" cy="1325563"/>
          </a:xfrm>
        </p:spPr>
        <p:txBody>
          <a:bodyPr>
            <a:normAutofit/>
          </a:bodyPr>
          <a:lstStyle/>
          <a:p>
            <a:r>
              <a:rPr lang="en-US" sz="5400" dirty="0">
                <a:solidFill>
                  <a:srgbClr val="E4E4E4"/>
                </a:solidFill>
                <a:latin typeface="Arial Black" panose="020B0A04020102020204" pitchFamily="34" charset="0"/>
              </a:rPr>
              <a:t>Socialites</a:t>
            </a:r>
            <a:r>
              <a:rPr lang="en-US" sz="5400" dirty="0">
                <a:solidFill>
                  <a:schemeClr val="accent4">
                    <a:lumMod val="20000"/>
                    <a:lumOff val="80000"/>
                  </a:schemeClr>
                </a:solidFill>
                <a:latin typeface="Arial Black" panose="020B0A04020102020204" pitchFamily="34" charset="0"/>
              </a:rPr>
              <a:t> </a:t>
            </a:r>
          </a:p>
        </p:txBody>
      </p:sp>
      <p:pic>
        <p:nvPicPr>
          <p:cNvPr id="2050" name="Picture 2" descr="Image result for kardashian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50058" y="939718"/>
            <a:ext cx="8879269" cy="5918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4860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solidFill>
                  <a:srgbClr val="E4E4E4"/>
                </a:solidFill>
                <a:latin typeface="Arial Black" panose="020B0A04020102020204" pitchFamily="34" charset="0"/>
              </a:rPr>
              <a:t>A-List Celebrity </a:t>
            </a:r>
          </a:p>
        </p:txBody>
      </p:sp>
      <p:pic>
        <p:nvPicPr>
          <p:cNvPr id="3074" name="Picture 2" descr="Image result for a list celebrities"/>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8250" y1="46000" x2="8250" y2="46000"/>
                        <a14:foregroundMark x1="18625" y1="44444" x2="22625" y2="33778"/>
                        <a14:foregroundMark x1="8125" y1="45556" x2="6750" y2="37556"/>
                        <a14:foregroundMark x1="5000" y1="57556" x2="5875" y2="35111"/>
                        <a14:foregroundMark x1="35500" y1="59333" x2="35000" y2="34889"/>
                        <a14:foregroundMark x1="51250" y1="59111" x2="49250" y2="33333"/>
                        <a14:foregroundMark x1="61875" y1="58889" x2="64500" y2="34889"/>
                        <a14:foregroundMark x1="79875" y1="56889" x2="76875" y2="33556"/>
                        <a14:foregroundMark x1="91250" y1="58000" x2="93000" y2="35333"/>
                        <a14:foregroundMark x1="8500" y1="24667" x2="3750" y2="2667"/>
                        <a14:foregroundMark x1="18625" y1="25333" x2="20125" y2="2889"/>
                        <a14:foregroundMark x1="34125" y1="25333" x2="31500" y2="3556"/>
                        <a14:foregroundMark x1="44750" y1="25111" x2="45375" y2="3333"/>
                        <a14:foregroundMark x1="58125" y1="24222" x2="56250" y2="4444"/>
                        <a14:foregroundMark x1="70500" y1="25111" x2="69375" y2="1556"/>
                        <a14:foregroundMark x1="79750" y1="24667" x2="83250" y2="1778"/>
                        <a14:foregroundMark x1="95750" y1="25111" x2="94000" y2="5111"/>
                        <a14:foregroundMark x1="9750" y1="94444" x2="6500" y2="69111"/>
                        <a14:foregroundMark x1="24625" y1="93778" x2="23250" y2="69333"/>
                        <a14:foregroundMark x1="38625" y1="92667" x2="37375" y2="69778"/>
                        <a14:foregroundMark x1="50125" y1="91778" x2="53375" y2="70889"/>
                        <a14:foregroundMark x1="68625" y1="90667" x2="64125" y2="69556"/>
                        <a14:foregroundMark x1="81000" y1="90222" x2="80625" y2="69556"/>
                        <a14:foregroundMark x1="95875" y1="90000" x2="92125" y2="69111"/>
                        <a14:backgroundMark x1="24375" y1="30000" x2="24375" y2="30000"/>
                        <a14:backgroundMark x1="29000" y1="66000" x2="25875" y2="49778"/>
                        <a14:backgroundMark x1="500" y1="64222" x2="25500" y2="62222"/>
                        <a14:backgroundMark x1="35625" y1="63333" x2="98000" y2="63111"/>
                        <a14:backgroundMark x1="875" y1="30222" x2="98625" y2="30444"/>
                        <a14:backgroundMark x1="1375" y1="97778" x2="97875" y2="97556"/>
                        <a14:backgroundMark x1="50500" y1="22667" x2="50625" y2="1111"/>
                        <a14:backgroundMark x1="63250" y1="17778" x2="62250" y2="1778"/>
                        <a14:backgroundMark x1="99375" y1="2444" x2="99375" y2="2444"/>
                        <a14:backgroundMark x1="12250" y1="2889" x2="12250" y2="2889"/>
                        <a14:backgroundMark x1="375" y1="14000" x2="375" y2="14000"/>
                        <a14:backgroundMark x1="38000" y1="28000" x2="37875" y2="1778"/>
                        <a14:backgroundMark x1="74750" y1="25778" x2="76000" y2="667"/>
                        <a14:backgroundMark x1="53625" y1="667" x2="58000" y2="0"/>
                        <a14:backgroundMark x1="36500" y1="1111" x2="32625" y2="0"/>
                        <a14:backgroundMark x1="375" y1="25778" x2="125" y2="13556"/>
                      </a14:backgroundRemoval>
                    </a14:imgEffect>
                  </a14:imgLayer>
                </a14:imgProps>
              </a:ext>
              <a:ext uri="{28A0092B-C50C-407E-A947-70E740481C1C}">
                <a14:useLocalDpi xmlns:a14="http://schemas.microsoft.com/office/drawing/2010/main" val="0"/>
              </a:ext>
            </a:extLst>
          </a:blip>
          <a:srcRect/>
          <a:stretch>
            <a:fillRect/>
          </a:stretch>
        </p:blipFill>
        <p:spPr bwMode="auto">
          <a:xfrm>
            <a:off x="3034602" y="1801166"/>
            <a:ext cx="8619637" cy="48485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4254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94334"/>
            <a:ext cx="10515600" cy="1325563"/>
          </a:xfrm>
        </p:spPr>
        <p:txBody>
          <a:bodyPr>
            <a:normAutofit/>
          </a:bodyPr>
          <a:lstStyle/>
          <a:p>
            <a:r>
              <a:rPr lang="en-US" sz="6000" dirty="0">
                <a:solidFill>
                  <a:srgbClr val="E4E4E4"/>
                </a:solidFill>
                <a:latin typeface="Arial Black" panose="020B0A04020102020204" pitchFamily="34" charset="0"/>
              </a:rPr>
              <a:t>Mingling </a:t>
            </a:r>
          </a:p>
        </p:txBody>
      </p:sp>
      <p:pic>
        <p:nvPicPr>
          <p:cNvPr id="4098" name="Picture 2" descr="Image result for mingling"/>
          <p:cNvPicPr>
            <a:picLocks noChangeAspect="1" noChangeArrowheads="1"/>
          </p:cNvPicPr>
          <p:nvPr/>
        </p:nvPicPr>
        <p:blipFill>
          <a:blip r:embed="rId2">
            <a:lum bright="70000" contrast="-70000"/>
            <a:alphaModFix amt="20000"/>
            <a:extLst>
              <a:ext uri="{28A0092B-C50C-407E-A947-70E740481C1C}">
                <a14:useLocalDpi xmlns:a14="http://schemas.microsoft.com/office/drawing/2010/main" val="0"/>
              </a:ext>
            </a:extLst>
          </a:blip>
          <a:srcRect/>
          <a:stretch>
            <a:fillRect/>
          </a:stretch>
        </p:blipFill>
        <p:spPr bwMode="auto">
          <a:xfrm>
            <a:off x="537165" y="2015066"/>
            <a:ext cx="11117670" cy="4684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8726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penthou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9E67099-EC07-4F79-A064-1E1EA5D97071}"/>
              </a:ext>
            </a:extLst>
          </p:cNvPr>
          <p:cNvSpPr/>
          <p:nvPr/>
        </p:nvSpPr>
        <p:spPr>
          <a:xfrm>
            <a:off x="0" y="-1"/>
            <a:ext cx="12192000" cy="6858001"/>
          </a:xfrm>
          <a:prstGeom prst="rect">
            <a:avLst/>
          </a:prstGeom>
          <a:gradFill flip="none" rotWithShape="1">
            <a:gsLst>
              <a:gs pos="0">
                <a:srgbClr val="2F2F2F">
                  <a:alpha val="0"/>
                </a:srgbClr>
              </a:gs>
              <a:gs pos="73000">
                <a:srgbClr val="2F2F2F">
                  <a:alpha val="87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75215" y="914401"/>
            <a:ext cx="5420784" cy="1072621"/>
          </a:xfrm>
        </p:spPr>
        <p:txBody>
          <a:bodyPr>
            <a:noAutofit/>
          </a:bodyPr>
          <a:lstStyle/>
          <a:p>
            <a:r>
              <a:rPr lang="en-US" sz="6600" b="1" dirty="0">
                <a:solidFill>
                  <a:srgbClr val="E4E4E4"/>
                </a:solidFill>
                <a:latin typeface="Arial Black" panose="020B0A04020102020204" pitchFamily="34" charset="0"/>
              </a:rPr>
              <a:t>Penthouse</a:t>
            </a:r>
            <a:r>
              <a:rPr lang="en-US" sz="6600" b="1" dirty="0">
                <a:solidFill>
                  <a:srgbClr val="E4E4E4"/>
                </a:solidFill>
                <a:effectLst>
                  <a:outerShdw blurRad="38100" dist="38100" dir="2700000" algn="tl">
                    <a:srgbClr val="000000">
                      <a:alpha val="43137"/>
                    </a:srgbClr>
                  </a:outerShdw>
                </a:effectLst>
                <a:latin typeface="Arial Black" panose="020B0A04020102020204" pitchFamily="34" charset="0"/>
              </a:rPr>
              <a:t> </a:t>
            </a:r>
          </a:p>
        </p:txBody>
      </p:sp>
    </p:spTree>
    <p:extLst>
      <p:ext uri="{BB962C8B-B14F-4D97-AF65-F5344CB8AC3E}">
        <p14:creationId xmlns:p14="http://schemas.microsoft.com/office/powerpoint/2010/main" val="2501831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474306" y="0"/>
            <a:ext cx="12666306" cy="6858000"/>
          </a:xfrm>
          <a:prstGeom prst="rect">
            <a:avLst/>
          </a:prstGeom>
        </p:spPr>
      </p:pic>
    </p:spTree>
    <p:extLst>
      <p:ext uri="{BB962C8B-B14F-4D97-AF65-F5344CB8AC3E}">
        <p14:creationId xmlns:p14="http://schemas.microsoft.com/office/powerpoint/2010/main" val="204166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Debauchero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07" y="0"/>
            <a:ext cx="12180094"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96C232D-C564-4D18-B1BA-49674D9CD9F1}"/>
              </a:ext>
            </a:extLst>
          </p:cNvPr>
          <p:cNvSpPr/>
          <p:nvPr/>
        </p:nvSpPr>
        <p:spPr>
          <a:xfrm>
            <a:off x="0" y="-1"/>
            <a:ext cx="12192000" cy="6858001"/>
          </a:xfrm>
          <a:prstGeom prst="rect">
            <a:avLst/>
          </a:prstGeom>
          <a:gradFill flip="none" rotWithShape="1">
            <a:gsLst>
              <a:gs pos="0">
                <a:srgbClr val="2F2F2F">
                  <a:alpha val="0"/>
                </a:srgbClr>
              </a:gs>
              <a:gs pos="100000">
                <a:srgbClr val="2F2F2F">
                  <a:alpha val="87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51416" y="708025"/>
            <a:ext cx="10049933" cy="1325563"/>
          </a:xfrm>
        </p:spPr>
        <p:txBody>
          <a:bodyPr>
            <a:normAutofit/>
          </a:bodyPr>
          <a:lstStyle/>
          <a:p>
            <a:r>
              <a:rPr lang="en-US" sz="6000" dirty="0">
                <a:solidFill>
                  <a:srgbClr val="E4E4E4"/>
                </a:solidFill>
                <a:latin typeface="Arial Black" panose="020B0A04020102020204" pitchFamily="34" charset="0"/>
              </a:rPr>
              <a:t>Debauchery   </a:t>
            </a:r>
          </a:p>
        </p:txBody>
      </p:sp>
    </p:spTree>
    <p:extLst>
      <p:ext uri="{BB962C8B-B14F-4D97-AF65-F5344CB8AC3E}">
        <p14:creationId xmlns:p14="http://schemas.microsoft.com/office/powerpoint/2010/main" val="3940358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1983" y="2301875"/>
            <a:ext cx="10515600" cy="1325563"/>
          </a:xfrm>
        </p:spPr>
        <p:txBody>
          <a:bodyPr>
            <a:normAutofit/>
          </a:bodyPr>
          <a:lstStyle/>
          <a:p>
            <a:r>
              <a:rPr lang="en-US" sz="6600" dirty="0">
                <a:solidFill>
                  <a:srgbClr val="E4E4E4"/>
                </a:solidFill>
                <a:latin typeface="Arial Black" panose="020B0A04020102020204" pitchFamily="34" charset="0"/>
              </a:rPr>
              <a:t>Gossip</a:t>
            </a:r>
            <a:r>
              <a:rPr lang="en-US" sz="6600" dirty="0">
                <a:solidFill>
                  <a:schemeClr val="accent4">
                    <a:lumMod val="20000"/>
                    <a:lumOff val="80000"/>
                  </a:schemeClr>
                </a:solidFill>
                <a:latin typeface="Arial Black" panose="020B0A04020102020204" pitchFamily="34" charset="0"/>
              </a:rPr>
              <a:t> </a:t>
            </a:r>
          </a:p>
        </p:txBody>
      </p:sp>
      <p:pic>
        <p:nvPicPr>
          <p:cNvPr id="7170" name="Picture 2" descr="Image result for gossi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2975" y="1054441"/>
            <a:ext cx="8709025" cy="5803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2486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5933" y="2524125"/>
            <a:ext cx="10515600" cy="1325563"/>
          </a:xfrm>
        </p:spPr>
        <p:txBody>
          <a:bodyPr>
            <a:normAutofit/>
          </a:bodyPr>
          <a:lstStyle/>
          <a:p>
            <a:r>
              <a:rPr lang="en-US" sz="6600" dirty="0">
                <a:solidFill>
                  <a:srgbClr val="E4E4E4"/>
                </a:solidFill>
                <a:latin typeface="Arial Black" panose="020B0A04020102020204" pitchFamily="34" charset="0"/>
              </a:rPr>
              <a:t>Rumor</a:t>
            </a:r>
            <a:r>
              <a:rPr lang="en-US" sz="6600" dirty="0">
                <a:solidFill>
                  <a:schemeClr val="accent4">
                    <a:lumMod val="20000"/>
                    <a:lumOff val="80000"/>
                  </a:schemeClr>
                </a:solidFill>
                <a:latin typeface="Arial Black" panose="020B0A04020102020204" pitchFamily="34" charset="0"/>
              </a:rPr>
              <a:t> </a:t>
            </a:r>
          </a:p>
        </p:txBody>
      </p:sp>
      <p:pic>
        <p:nvPicPr>
          <p:cNvPr id="819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3687233" y="1162050"/>
            <a:ext cx="8572500" cy="5695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2924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i.guim.co.uk/img/media/3d35aa3d5ec0797563fa9bee420b8944904d04e7/0_78_3500_2100/master/3500.jpg?width=700&amp;quality=85&amp;auto=format&amp;fit=max&amp;s=d6542687900341ea3c5bfc55abfc44c2"/>
          <p:cNvPicPr>
            <a:picLocks noChangeAspect="1" noChangeArrowheads="1"/>
          </p:cNvPicPr>
          <p:nvPr/>
        </p:nvPicPr>
        <p:blipFill rotWithShape="1">
          <a:blip r:embed="rId2">
            <a:extLst>
              <a:ext uri="{28A0092B-C50C-407E-A947-70E740481C1C}">
                <a14:useLocalDpi xmlns:a14="http://schemas.microsoft.com/office/drawing/2010/main" val="0"/>
              </a:ext>
            </a:extLst>
          </a:blip>
          <a:srcRect t="5325" b="926"/>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17CBDE7-52F0-411B-AF28-02D09BA3AD4B}"/>
              </a:ext>
            </a:extLst>
          </p:cNvPr>
          <p:cNvSpPr/>
          <p:nvPr/>
        </p:nvSpPr>
        <p:spPr>
          <a:xfrm>
            <a:off x="0" y="-1"/>
            <a:ext cx="12192000" cy="6858001"/>
          </a:xfrm>
          <a:prstGeom prst="rect">
            <a:avLst/>
          </a:prstGeom>
          <a:gradFill flip="none" rotWithShape="1">
            <a:gsLst>
              <a:gs pos="0">
                <a:srgbClr val="2F2F2F">
                  <a:alpha val="0"/>
                </a:srgbClr>
              </a:gs>
              <a:gs pos="73000">
                <a:srgbClr val="2F2F2F">
                  <a:alpha val="87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470016" y="2605352"/>
            <a:ext cx="10515600" cy="1325563"/>
          </a:xfrm>
        </p:spPr>
        <p:txBody>
          <a:bodyPr>
            <a:normAutofit/>
          </a:bodyPr>
          <a:lstStyle/>
          <a:p>
            <a:r>
              <a:rPr lang="en-US" sz="6600" dirty="0">
                <a:solidFill>
                  <a:srgbClr val="E4E4E4"/>
                </a:solidFill>
                <a:latin typeface="Arial Black" panose="020B0A04020102020204" pitchFamily="34" charset="0"/>
              </a:rPr>
              <a:t>Scandal</a:t>
            </a:r>
            <a:r>
              <a:rPr lang="en-US" sz="6600" dirty="0">
                <a:solidFill>
                  <a:schemeClr val="accent4">
                    <a:lumMod val="20000"/>
                    <a:lumOff val="80000"/>
                  </a:schemeClr>
                </a:solidFill>
                <a:latin typeface="Arial Black" panose="020B0A04020102020204" pitchFamily="34" charset="0"/>
              </a:rPr>
              <a:t> </a:t>
            </a:r>
          </a:p>
        </p:txBody>
      </p:sp>
    </p:spTree>
    <p:extLst>
      <p:ext uri="{BB962C8B-B14F-4D97-AF65-F5344CB8AC3E}">
        <p14:creationId xmlns:p14="http://schemas.microsoft.com/office/powerpoint/2010/main" val="2507954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solidFill>
                  <a:srgbClr val="E4E4E4"/>
                </a:solidFill>
                <a:latin typeface="Arial Black" panose="020B0A04020102020204" pitchFamily="34" charset="0"/>
              </a:rPr>
              <a:t>Scheming </a:t>
            </a:r>
            <a:r>
              <a:rPr lang="en-US" sz="4800" dirty="0">
                <a:solidFill>
                  <a:srgbClr val="E4E4E4"/>
                </a:solidFill>
                <a:latin typeface="Arial Nova" panose="020B0504020202020204" pitchFamily="34" charset="0"/>
              </a:rPr>
              <a:t>(Scheme) </a:t>
            </a:r>
            <a:endParaRPr lang="en-US" sz="6000" dirty="0">
              <a:solidFill>
                <a:srgbClr val="E4E4E4"/>
              </a:solidFill>
              <a:latin typeface="Arial Nova" panose="020B0504020202020204" pitchFamily="34" charset="0"/>
            </a:endParaRPr>
          </a:p>
        </p:txBody>
      </p:sp>
      <p:pic>
        <p:nvPicPr>
          <p:cNvPr id="10242" name="Picture 2" descr="Image result for scheming patrick"/>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387385" y="1690688"/>
            <a:ext cx="6544733" cy="4987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9977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people in manhattan">
            <a:extLst>
              <a:ext uri="{FF2B5EF4-FFF2-40B4-BE49-F238E27FC236}">
                <a16:creationId xmlns:a16="http://schemas.microsoft.com/office/drawing/2014/main" id="{ACF5ADC7-5294-4279-A150-EB99E7A7F3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2152650" y="1590260"/>
            <a:ext cx="7886700" cy="3677480"/>
          </a:xfrm>
          <a:solidFill>
            <a:srgbClr val="1C2528">
              <a:alpha val="92000"/>
            </a:srgbClr>
          </a:solidFill>
          <a:ln>
            <a:noFill/>
          </a:ln>
          <a:effectLst>
            <a:softEdge rad="31750"/>
          </a:effectLst>
        </p:spPr>
        <p:style>
          <a:lnRef idx="2">
            <a:schemeClr val="dk1"/>
          </a:lnRef>
          <a:fillRef idx="1">
            <a:schemeClr val="lt1"/>
          </a:fillRef>
          <a:effectRef idx="0">
            <a:schemeClr val="dk1"/>
          </a:effectRef>
          <a:fontRef idx="minor">
            <a:schemeClr val="dk1"/>
          </a:fontRef>
        </p:style>
        <p:txBody>
          <a:bodyPr anchor="ctr">
            <a:normAutofit/>
          </a:bodyPr>
          <a:lstStyle/>
          <a:p>
            <a:pPr marL="0" indent="0" algn="ctr">
              <a:buNone/>
            </a:pPr>
            <a:r>
              <a:rPr lang="en-US" sz="4400" dirty="0">
                <a:solidFill>
                  <a:srgbClr val="E4E4E4"/>
                </a:solidFill>
                <a:latin typeface="Arial Nova Light" panose="020B0304020202020204" pitchFamily="34" charset="0"/>
                <a:cs typeface="Arial" panose="020B0604020202020204" pitchFamily="34" charset="0"/>
              </a:rPr>
              <a:t>What kind of </a:t>
            </a:r>
            <a:br>
              <a:rPr lang="en-US" sz="6000" dirty="0">
                <a:solidFill>
                  <a:srgbClr val="E4E4E4"/>
                </a:solidFill>
                <a:latin typeface="Caviar Dreams" panose="020B0402020204020504" pitchFamily="34" charset="0"/>
                <a:cs typeface="Arial" panose="020B0604020202020204" pitchFamily="34" charset="0"/>
              </a:rPr>
            </a:br>
            <a:r>
              <a:rPr lang="en-US" sz="8000" b="1" dirty="0">
                <a:solidFill>
                  <a:srgbClr val="FFC000"/>
                </a:solidFill>
                <a:latin typeface="Caviar Dreams" panose="020B0402020204020504" pitchFamily="34" charset="0"/>
                <a:cs typeface="Arial" panose="020B0604020202020204" pitchFamily="34" charset="0"/>
              </a:rPr>
              <a:t>people</a:t>
            </a:r>
            <a:br>
              <a:rPr lang="en-US" sz="6000" b="1" dirty="0">
                <a:solidFill>
                  <a:srgbClr val="E4E4E4"/>
                </a:solidFill>
                <a:latin typeface="Caviar Dreams" panose="020B0402020204020504" pitchFamily="34" charset="0"/>
                <a:cs typeface="Arial" panose="020B0604020202020204" pitchFamily="34" charset="0"/>
              </a:rPr>
            </a:br>
            <a:r>
              <a:rPr lang="en-US" sz="4400" dirty="0">
                <a:solidFill>
                  <a:srgbClr val="E4E4E4"/>
                </a:solidFill>
                <a:latin typeface="Arial Nova Light" panose="020B0304020202020204" pitchFamily="34" charset="0"/>
                <a:cs typeface="Arial" panose="020B0604020202020204" pitchFamily="34" charset="0"/>
              </a:rPr>
              <a:t>live in Manhattan.  </a:t>
            </a:r>
            <a:endParaRPr lang="en-US" sz="6000" dirty="0">
              <a:solidFill>
                <a:srgbClr val="E4E4E4"/>
              </a:solidFill>
              <a:latin typeface="Arial Nova Light" panose="020B0304020202020204" pitchFamily="34" charset="0"/>
              <a:cs typeface="Arial" panose="020B0604020202020204" pitchFamily="34" charset="0"/>
            </a:endParaRPr>
          </a:p>
        </p:txBody>
      </p:sp>
      <p:pic>
        <p:nvPicPr>
          <p:cNvPr id="6" name="Graphic 5" descr="Daffodils">
            <a:extLst>
              <a:ext uri="{FF2B5EF4-FFF2-40B4-BE49-F238E27FC236}">
                <a16:creationId xmlns:a16="http://schemas.microsoft.com/office/drawing/2014/main" id="{CCF7E715-0DA2-42CB-AA5E-D148D906EA4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56520" y="3636444"/>
            <a:ext cx="3565659" cy="3565659"/>
          </a:xfrm>
          <a:prstGeom prst="rect">
            <a:avLst/>
          </a:prstGeom>
        </p:spPr>
      </p:pic>
    </p:spTree>
    <p:extLst>
      <p:ext uri="{BB962C8B-B14F-4D97-AF65-F5344CB8AC3E}">
        <p14:creationId xmlns:p14="http://schemas.microsoft.com/office/powerpoint/2010/main" val="657466046"/>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2" presetClass="entr" presetSubtype="4" decel="100000" fill="hold" nodeType="withEffect">
                                  <p:stCondLst>
                                    <p:cond delay="25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054" name="Picture 6" descr="Related imag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047229" y="0"/>
            <a:ext cx="16286458" cy="687026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4F272A5-9829-4E33-9C6C-2C02CDDE2451}"/>
              </a:ext>
            </a:extLst>
          </p:cNvPr>
          <p:cNvSpPr/>
          <p:nvPr/>
        </p:nvSpPr>
        <p:spPr>
          <a:xfrm>
            <a:off x="0" y="-1"/>
            <a:ext cx="12192000" cy="6858001"/>
          </a:xfrm>
          <a:prstGeom prst="rect">
            <a:avLst/>
          </a:prstGeom>
          <a:gradFill flip="none" rotWithShape="1">
            <a:gsLst>
              <a:gs pos="39000">
                <a:srgbClr val="2F2F2F">
                  <a:alpha val="0"/>
                </a:srgbClr>
              </a:gs>
              <a:gs pos="73000">
                <a:srgbClr val="2F2F2F">
                  <a:alpha val="87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6270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88998" y="674400"/>
            <a:ext cx="10414004" cy="5570756"/>
          </a:xfrm>
          <a:prstGeom prst="rect">
            <a:avLst/>
          </a:prstGeom>
        </p:spPr>
        <p:txBody>
          <a:bodyPr wrap="square">
            <a:spAutoFit/>
          </a:bodyPr>
          <a:lstStyle/>
          <a:p>
            <a:r>
              <a:rPr lang="en-US" sz="3200" b="0" i="0" u="none" strike="noStrike" baseline="0" dirty="0">
                <a:solidFill>
                  <a:srgbClr val="737373"/>
                </a:solidFill>
                <a:latin typeface="Arial Nova Light" panose="020B0304020202020204" pitchFamily="34" charset="0"/>
              </a:rPr>
              <a:t>	Welcome, everyone, and thank you for coming to </a:t>
            </a:r>
            <a:r>
              <a:rPr lang="en-US" sz="3600" b="1" u="none" strike="noStrike" baseline="0" dirty="0">
                <a:solidFill>
                  <a:srgbClr val="FFC000"/>
                </a:solidFill>
                <a:latin typeface="Caviar Dreams" panose="020B0402020204020504" pitchFamily="34" charset="0"/>
              </a:rPr>
              <a:t>Murder in Manhattan</a:t>
            </a:r>
            <a:r>
              <a:rPr lang="en-US" sz="3200" b="0" i="0" u="none" strike="noStrike" baseline="0" dirty="0">
                <a:solidFill>
                  <a:srgbClr val="737373"/>
                </a:solidFill>
                <a:latin typeface="Arial Nova Light" panose="020B0304020202020204" pitchFamily="34" charset="0"/>
              </a:rPr>
              <a:t>. As all of you know, this is a </a:t>
            </a:r>
            <a:r>
              <a:rPr lang="en-US" sz="3200" b="1" i="0" u="none" strike="noStrike" baseline="0" dirty="0">
                <a:solidFill>
                  <a:srgbClr val="E4E4E4"/>
                </a:solidFill>
                <a:latin typeface="Arial Nova" panose="020B0504020202020204" pitchFamily="34" charset="0"/>
              </a:rPr>
              <a:t>murder mystery party</a:t>
            </a:r>
            <a:r>
              <a:rPr lang="en-US" sz="3200" b="0" i="0" u="none" strike="noStrike" baseline="0" dirty="0">
                <a:solidFill>
                  <a:srgbClr val="737373"/>
                </a:solidFill>
                <a:latin typeface="Arial Nova Light" panose="020B0304020202020204" pitchFamily="34" charset="0"/>
              </a:rPr>
              <a:t>. During the party, each of you will be playing the role of a </a:t>
            </a:r>
            <a:r>
              <a:rPr lang="en-US" sz="3200" b="0" i="0" u="none" strike="noStrike" baseline="0" dirty="0">
                <a:solidFill>
                  <a:srgbClr val="E4E4E4"/>
                </a:solidFill>
                <a:latin typeface="Arial Nova" panose="020B0504020202020204" pitchFamily="34" charset="0"/>
              </a:rPr>
              <a:t>guest or employee of </a:t>
            </a:r>
            <a:r>
              <a:rPr lang="en-US" sz="3200" b="1" i="0" strike="noStrike" baseline="0" dirty="0">
                <a:solidFill>
                  <a:srgbClr val="E4E4E4"/>
                </a:solidFill>
                <a:latin typeface="Arial Nova" panose="020B0504020202020204" pitchFamily="34" charset="0"/>
              </a:rPr>
              <a:t>Francis Fisk</a:t>
            </a:r>
            <a:r>
              <a:rPr lang="en-US" sz="3200" b="1" i="0" strike="noStrike" baseline="0" dirty="0">
                <a:solidFill>
                  <a:srgbClr val="737373"/>
                </a:solidFill>
                <a:latin typeface="Arial Nova Light" panose="020B0304020202020204" pitchFamily="34" charset="0"/>
              </a:rPr>
              <a:t> </a:t>
            </a:r>
            <a:r>
              <a:rPr lang="en-US" sz="3200" b="0" i="0" u="none" strike="noStrike" baseline="0" dirty="0">
                <a:solidFill>
                  <a:srgbClr val="737373"/>
                </a:solidFill>
                <a:latin typeface="Arial Nova Light" panose="020B0304020202020204" pitchFamily="34" charset="0"/>
              </a:rPr>
              <a:t>at his party celebrating his company’s anniversary. </a:t>
            </a:r>
          </a:p>
          <a:p>
            <a:r>
              <a:rPr lang="en-US" sz="3200" dirty="0">
                <a:solidFill>
                  <a:srgbClr val="737373"/>
                </a:solidFill>
                <a:latin typeface="Arial Nova Light" panose="020B0304020202020204" pitchFamily="34" charset="0"/>
              </a:rPr>
              <a:t>	</a:t>
            </a:r>
            <a:r>
              <a:rPr lang="en-US" sz="3200" b="0" i="0" u="none" strike="noStrike" baseline="0" dirty="0">
                <a:solidFill>
                  <a:srgbClr val="737373"/>
                </a:solidFill>
                <a:latin typeface="Arial Nova Light" panose="020B0304020202020204" pitchFamily="34" charset="0"/>
              </a:rPr>
              <a:t>You will each receive a </a:t>
            </a:r>
            <a:r>
              <a:rPr lang="en-US" sz="3200" b="1" i="0" u="none" strike="noStrike" baseline="0" dirty="0">
                <a:solidFill>
                  <a:srgbClr val="FFC000"/>
                </a:solidFill>
                <a:latin typeface="Arial Nova" panose="020B0504020202020204" pitchFamily="34" charset="0"/>
              </a:rPr>
              <a:t>character sheet </a:t>
            </a:r>
            <a:r>
              <a:rPr lang="en-US" sz="3200" b="0" i="0" u="none" strike="noStrike" baseline="0" dirty="0">
                <a:solidFill>
                  <a:srgbClr val="737373"/>
                </a:solidFill>
                <a:latin typeface="Arial Nova Light" panose="020B0304020202020204" pitchFamily="34" charset="0"/>
              </a:rPr>
              <a:t>that details what your character knows and how you should act in response to specific situations (keep your secrets). Aside from these instructions, there is </a:t>
            </a:r>
            <a:r>
              <a:rPr lang="en-US" sz="3200" b="0" i="1" u="none" strike="noStrike" baseline="0" dirty="0">
                <a:solidFill>
                  <a:srgbClr val="737373"/>
                </a:solidFill>
                <a:latin typeface="Arial Nova Light" panose="020B0304020202020204" pitchFamily="34" charset="0"/>
              </a:rPr>
              <a:t>no particular script </a:t>
            </a:r>
            <a:r>
              <a:rPr lang="en-US" sz="3200" b="0" i="0" u="none" strike="noStrike" baseline="0" dirty="0">
                <a:solidFill>
                  <a:srgbClr val="737373"/>
                </a:solidFill>
                <a:latin typeface="Arial Nova Light" panose="020B0304020202020204" pitchFamily="34" charset="0"/>
              </a:rPr>
              <a:t>you need to follow; simply do your best to act as you believe your character would act. 	</a:t>
            </a:r>
          </a:p>
        </p:txBody>
      </p:sp>
    </p:spTree>
    <p:extLst>
      <p:ext uri="{BB962C8B-B14F-4D97-AF65-F5344CB8AC3E}">
        <p14:creationId xmlns:p14="http://schemas.microsoft.com/office/powerpoint/2010/main" val="4110615414"/>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19101" y="1955113"/>
            <a:ext cx="11336864" cy="3046988"/>
          </a:xfrm>
          <a:prstGeom prst="rect">
            <a:avLst/>
          </a:prstGeom>
        </p:spPr>
        <p:txBody>
          <a:bodyPr wrap="square" anchor="ctr">
            <a:spAutoFit/>
          </a:bodyPr>
          <a:lstStyle/>
          <a:p>
            <a:r>
              <a:rPr lang="en-US" sz="3200" b="0" i="0" u="none" strike="noStrike" baseline="0" dirty="0">
                <a:solidFill>
                  <a:srgbClr val="737373"/>
                </a:solidFill>
                <a:latin typeface="Arial Nova Light" panose="020B0304020202020204" pitchFamily="34" charset="0"/>
              </a:rPr>
              <a:t>	</a:t>
            </a:r>
            <a:r>
              <a:rPr lang="en-US" sz="3200" dirty="0">
                <a:solidFill>
                  <a:srgbClr val="737373"/>
                </a:solidFill>
                <a:latin typeface="Arial Nova Light" panose="020B0304020202020204" pitchFamily="34" charset="0"/>
              </a:rPr>
              <a:t>During the </a:t>
            </a:r>
            <a:r>
              <a:rPr lang="en-US" sz="3200" dirty="0">
                <a:solidFill>
                  <a:srgbClr val="FFC000"/>
                </a:solidFill>
                <a:latin typeface="Arial Nova" panose="020B0504020202020204" pitchFamily="34" charset="0"/>
              </a:rPr>
              <a:t>murder mystery</a:t>
            </a:r>
            <a:r>
              <a:rPr lang="en-US" sz="3200" dirty="0">
                <a:solidFill>
                  <a:srgbClr val="737373"/>
                </a:solidFill>
                <a:latin typeface="Arial Nova Light" panose="020B0304020202020204" pitchFamily="34" charset="0"/>
              </a:rPr>
              <a:t>, I will be playing the part of Taylor Walker, one of the caterers.  However, I will also be available to answer any </a:t>
            </a:r>
            <a:r>
              <a:rPr lang="en-US" sz="3200" dirty="0">
                <a:solidFill>
                  <a:srgbClr val="E4E4E4"/>
                </a:solidFill>
                <a:latin typeface="Arial Nova" panose="020B0504020202020204" pitchFamily="34" charset="0"/>
              </a:rPr>
              <a:t>questions</a:t>
            </a:r>
            <a:r>
              <a:rPr lang="en-US" sz="3200" dirty="0">
                <a:solidFill>
                  <a:srgbClr val="737373"/>
                </a:solidFill>
                <a:latin typeface="Arial Nova Light" panose="020B0304020202020204" pitchFamily="34" charset="0"/>
              </a:rPr>
              <a:t> about how the game works. Just let me know if you need to ask me something </a:t>
            </a:r>
            <a:r>
              <a:rPr lang="en-US" sz="3200" dirty="0">
                <a:solidFill>
                  <a:srgbClr val="E4E4E4"/>
                </a:solidFill>
                <a:latin typeface="Arial Nova" panose="020B0504020202020204" pitchFamily="34" charset="0"/>
              </a:rPr>
              <a:t>“out of character.” </a:t>
            </a:r>
          </a:p>
          <a:p>
            <a:endParaRPr lang="en-US" sz="3200" b="0" i="0" u="none" strike="noStrike" baseline="0" dirty="0">
              <a:solidFill>
                <a:srgbClr val="737373"/>
              </a:solidFill>
              <a:latin typeface="Arial Nova Light" panose="020B0304020202020204" pitchFamily="34" charset="0"/>
            </a:endParaRPr>
          </a:p>
        </p:txBody>
      </p:sp>
    </p:spTree>
    <p:extLst>
      <p:ext uri="{BB962C8B-B14F-4D97-AF65-F5344CB8AC3E}">
        <p14:creationId xmlns:p14="http://schemas.microsoft.com/office/powerpoint/2010/main" val="30033300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9950" y="3286998"/>
            <a:ext cx="11904133" cy="1323439"/>
          </a:xfrm>
          <a:prstGeom prst="rect">
            <a:avLst/>
          </a:prstGeom>
        </p:spPr>
        <p:txBody>
          <a:bodyPr wrap="square" anchor="ctr">
            <a:spAutoFit/>
          </a:bodyPr>
          <a:lstStyle/>
          <a:p>
            <a:pPr algn="ctr"/>
            <a:r>
              <a:rPr lang="en-US" sz="3200" b="1" dirty="0">
                <a:solidFill>
                  <a:srgbClr val="E4E4E4"/>
                </a:solidFill>
                <a:latin typeface="Arial" panose="020B0604020202020204" pitchFamily="34" charset="0"/>
                <a:cs typeface="Arial" panose="020B0604020202020204" pitchFamily="34" charset="0"/>
              </a:rPr>
              <a:t>Choose a</a:t>
            </a:r>
            <a:r>
              <a:rPr lang="en-US" sz="4000" b="1" dirty="0">
                <a:solidFill>
                  <a:srgbClr val="E4E4E4"/>
                </a:solidFill>
                <a:latin typeface="Arial Black" panose="020B0A04020102020204" pitchFamily="34" charset="0"/>
              </a:rPr>
              <a:t> </a:t>
            </a:r>
            <a:br>
              <a:rPr lang="en-US" sz="4000" b="1" dirty="0">
                <a:solidFill>
                  <a:schemeClr val="accent4">
                    <a:lumMod val="20000"/>
                    <a:lumOff val="80000"/>
                  </a:schemeClr>
                </a:solidFill>
                <a:latin typeface="Arial Black" panose="020B0A04020102020204" pitchFamily="34" charset="0"/>
              </a:rPr>
            </a:br>
            <a:r>
              <a:rPr lang="en-US" sz="4000" b="1" dirty="0">
                <a:solidFill>
                  <a:srgbClr val="FFC000"/>
                </a:solidFill>
                <a:latin typeface="Arial Black" panose="020B0A04020102020204" pitchFamily="34" charset="0"/>
              </a:rPr>
              <a:t>Character</a:t>
            </a:r>
            <a:r>
              <a:rPr lang="en-US" sz="4000" b="1" dirty="0">
                <a:solidFill>
                  <a:schemeClr val="accent4">
                    <a:lumMod val="20000"/>
                    <a:lumOff val="80000"/>
                  </a:schemeClr>
                </a:solidFill>
                <a:latin typeface="Arial Black" panose="020B0A04020102020204" pitchFamily="34" charset="0"/>
              </a:rPr>
              <a:t> </a:t>
            </a:r>
            <a:endParaRPr lang="en-US" sz="4000" b="1" i="0" u="none" strike="noStrike" baseline="0" dirty="0">
              <a:solidFill>
                <a:schemeClr val="accent4">
                  <a:lumMod val="20000"/>
                  <a:lumOff val="80000"/>
                </a:schemeClr>
              </a:solidFill>
              <a:latin typeface="Arial Black" panose="020B0A04020102020204" pitchFamily="34" charset="0"/>
            </a:endParaRPr>
          </a:p>
        </p:txBody>
      </p:sp>
      <p:pic>
        <p:nvPicPr>
          <p:cNvPr id="3" name="Picture 2"/>
          <p:cNvPicPr>
            <a:picLocks noChangeAspect="1"/>
          </p:cNvPicPr>
          <p:nvPr/>
        </p:nvPicPr>
        <p:blipFill>
          <a:blip r:embed="rId2"/>
          <a:stretch>
            <a:fillRect/>
          </a:stretch>
        </p:blipFill>
        <p:spPr>
          <a:xfrm>
            <a:off x="5537482" y="59447"/>
            <a:ext cx="1742333" cy="1023549"/>
          </a:xfrm>
          <a:prstGeom prst="rect">
            <a:avLst/>
          </a:prstGeom>
        </p:spPr>
      </p:pic>
      <p:pic>
        <p:nvPicPr>
          <p:cNvPr id="5" name="Picture 4"/>
          <p:cNvPicPr>
            <a:picLocks noChangeAspect="1"/>
          </p:cNvPicPr>
          <p:nvPr/>
        </p:nvPicPr>
        <p:blipFill>
          <a:blip r:embed="rId3"/>
          <a:stretch>
            <a:fillRect/>
          </a:stretch>
        </p:blipFill>
        <p:spPr>
          <a:xfrm>
            <a:off x="1108536" y="82046"/>
            <a:ext cx="1742334" cy="994798"/>
          </a:xfrm>
          <a:prstGeom prst="rect">
            <a:avLst/>
          </a:prstGeom>
        </p:spPr>
      </p:pic>
      <p:pic>
        <p:nvPicPr>
          <p:cNvPr id="6" name="Picture 5"/>
          <p:cNvPicPr>
            <a:picLocks noChangeAspect="1"/>
          </p:cNvPicPr>
          <p:nvPr/>
        </p:nvPicPr>
        <p:blipFill>
          <a:blip r:embed="rId4"/>
          <a:stretch>
            <a:fillRect/>
          </a:stretch>
        </p:blipFill>
        <p:spPr>
          <a:xfrm>
            <a:off x="3384249" y="59447"/>
            <a:ext cx="1742333" cy="1023549"/>
          </a:xfrm>
          <a:prstGeom prst="rect">
            <a:avLst/>
          </a:prstGeom>
        </p:spPr>
      </p:pic>
      <p:pic>
        <p:nvPicPr>
          <p:cNvPr id="7" name="Picture 6"/>
          <p:cNvPicPr>
            <a:picLocks noChangeAspect="1"/>
          </p:cNvPicPr>
          <p:nvPr/>
        </p:nvPicPr>
        <p:blipFill>
          <a:blip r:embed="rId5"/>
          <a:stretch>
            <a:fillRect/>
          </a:stretch>
        </p:blipFill>
        <p:spPr>
          <a:xfrm>
            <a:off x="7691437" y="82046"/>
            <a:ext cx="1742333" cy="1023549"/>
          </a:xfrm>
          <a:prstGeom prst="rect">
            <a:avLst/>
          </a:prstGeom>
        </p:spPr>
      </p:pic>
      <p:pic>
        <p:nvPicPr>
          <p:cNvPr id="8" name="Picture 7"/>
          <p:cNvPicPr>
            <a:picLocks noChangeAspect="1"/>
          </p:cNvPicPr>
          <p:nvPr/>
        </p:nvPicPr>
        <p:blipFill>
          <a:blip r:embed="rId6"/>
          <a:stretch>
            <a:fillRect/>
          </a:stretch>
        </p:blipFill>
        <p:spPr>
          <a:xfrm>
            <a:off x="9844670" y="143753"/>
            <a:ext cx="1782585" cy="1023549"/>
          </a:xfrm>
          <a:prstGeom prst="rect">
            <a:avLst/>
          </a:prstGeom>
        </p:spPr>
      </p:pic>
      <p:pic>
        <p:nvPicPr>
          <p:cNvPr id="9" name="Picture 8"/>
          <p:cNvPicPr>
            <a:picLocks noChangeAspect="1"/>
          </p:cNvPicPr>
          <p:nvPr/>
        </p:nvPicPr>
        <p:blipFill>
          <a:blip r:embed="rId7"/>
          <a:stretch>
            <a:fillRect/>
          </a:stretch>
        </p:blipFill>
        <p:spPr>
          <a:xfrm>
            <a:off x="8174713" y="3491390"/>
            <a:ext cx="1776835" cy="1000548"/>
          </a:xfrm>
          <a:prstGeom prst="rect">
            <a:avLst/>
          </a:prstGeom>
        </p:spPr>
      </p:pic>
      <p:pic>
        <p:nvPicPr>
          <p:cNvPr id="10" name="Picture 9"/>
          <p:cNvPicPr>
            <a:picLocks noChangeAspect="1"/>
          </p:cNvPicPr>
          <p:nvPr/>
        </p:nvPicPr>
        <p:blipFill>
          <a:blip r:embed="rId8"/>
          <a:stretch>
            <a:fillRect/>
          </a:stretch>
        </p:blipFill>
        <p:spPr>
          <a:xfrm>
            <a:off x="9260061" y="2366241"/>
            <a:ext cx="1771085" cy="1023549"/>
          </a:xfrm>
          <a:prstGeom prst="rect">
            <a:avLst/>
          </a:prstGeom>
        </p:spPr>
      </p:pic>
      <p:pic>
        <p:nvPicPr>
          <p:cNvPr id="11" name="Picture 10"/>
          <p:cNvPicPr>
            <a:picLocks noChangeAspect="1"/>
          </p:cNvPicPr>
          <p:nvPr/>
        </p:nvPicPr>
        <p:blipFill>
          <a:blip r:embed="rId9"/>
          <a:stretch>
            <a:fillRect/>
          </a:stretch>
        </p:blipFill>
        <p:spPr>
          <a:xfrm>
            <a:off x="7218271" y="2355300"/>
            <a:ext cx="1782587" cy="1029300"/>
          </a:xfrm>
          <a:prstGeom prst="rect">
            <a:avLst/>
          </a:prstGeom>
        </p:spPr>
      </p:pic>
      <p:pic>
        <p:nvPicPr>
          <p:cNvPr id="12" name="Picture 11"/>
          <p:cNvPicPr>
            <a:picLocks noChangeAspect="1"/>
          </p:cNvPicPr>
          <p:nvPr/>
        </p:nvPicPr>
        <p:blipFill>
          <a:blip r:embed="rId10"/>
          <a:stretch>
            <a:fillRect/>
          </a:stretch>
        </p:blipFill>
        <p:spPr>
          <a:xfrm>
            <a:off x="10157104" y="3484179"/>
            <a:ext cx="1748084" cy="1023549"/>
          </a:xfrm>
          <a:prstGeom prst="rect">
            <a:avLst/>
          </a:prstGeom>
        </p:spPr>
      </p:pic>
      <p:pic>
        <p:nvPicPr>
          <p:cNvPr id="13" name="Picture 12"/>
          <p:cNvPicPr>
            <a:picLocks noChangeAspect="1"/>
          </p:cNvPicPr>
          <p:nvPr/>
        </p:nvPicPr>
        <p:blipFill>
          <a:blip r:embed="rId11"/>
          <a:stretch>
            <a:fillRect/>
          </a:stretch>
        </p:blipFill>
        <p:spPr>
          <a:xfrm>
            <a:off x="8506218" y="1253611"/>
            <a:ext cx="1742334" cy="994798"/>
          </a:xfrm>
          <a:prstGeom prst="rect">
            <a:avLst/>
          </a:prstGeom>
        </p:spPr>
      </p:pic>
      <p:pic>
        <p:nvPicPr>
          <p:cNvPr id="15" name="Picture 14"/>
          <p:cNvPicPr>
            <a:picLocks noChangeAspect="1"/>
          </p:cNvPicPr>
          <p:nvPr/>
        </p:nvPicPr>
        <p:blipFill>
          <a:blip r:embed="rId12"/>
          <a:stretch>
            <a:fillRect/>
          </a:stretch>
        </p:blipFill>
        <p:spPr>
          <a:xfrm>
            <a:off x="7201031" y="4592346"/>
            <a:ext cx="1748085" cy="1029300"/>
          </a:xfrm>
          <a:prstGeom prst="rect">
            <a:avLst/>
          </a:prstGeom>
        </p:spPr>
      </p:pic>
      <p:pic>
        <p:nvPicPr>
          <p:cNvPr id="16" name="Picture 15"/>
          <p:cNvPicPr>
            <a:picLocks noChangeAspect="1"/>
          </p:cNvPicPr>
          <p:nvPr/>
        </p:nvPicPr>
        <p:blipFill>
          <a:blip r:embed="rId13"/>
          <a:stretch>
            <a:fillRect/>
          </a:stretch>
        </p:blipFill>
        <p:spPr>
          <a:xfrm>
            <a:off x="5241519" y="4544873"/>
            <a:ext cx="1742333" cy="1023549"/>
          </a:xfrm>
          <a:prstGeom prst="rect">
            <a:avLst/>
          </a:prstGeom>
        </p:spPr>
      </p:pic>
      <p:pic>
        <p:nvPicPr>
          <p:cNvPr id="17" name="Picture 16"/>
          <p:cNvPicPr>
            <a:picLocks noChangeAspect="1"/>
          </p:cNvPicPr>
          <p:nvPr/>
        </p:nvPicPr>
        <p:blipFill>
          <a:blip r:embed="rId14"/>
          <a:stretch>
            <a:fillRect/>
          </a:stretch>
        </p:blipFill>
        <p:spPr>
          <a:xfrm>
            <a:off x="6450509" y="1257730"/>
            <a:ext cx="1776835" cy="1023549"/>
          </a:xfrm>
          <a:prstGeom prst="rect">
            <a:avLst/>
          </a:prstGeom>
        </p:spPr>
      </p:pic>
      <p:pic>
        <p:nvPicPr>
          <p:cNvPr id="18" name="Picture 17"/>
          <p:cNvPicPr>
            <a:picLocks noChangeAspect="1"/>
          </p:cNvPicPr>
          <p:nvPr/>
        </p:nvPicPr>
        <p:blipFill>
          <a:blip r:embed="rId15"/>
          <a:stretch>
            <a:fillRect/>
          </a:stretch>
        </p:blipFill>
        <p:spPr>
          <a:xfrm>
            <a:off x="4315181" y="1253611"/>
            <a:ext cx="1776836" cy="994798"/>
          </a:xfrm>
          <a:prstGeom prst="rect">
            <a:avLst/>
          </a:prstGeom>
        </p:spPr>
      </p:pic>
      <p:pic>
        <p:nvPicPr>
          <p:cNvPr id="19" name="Picture 18"/>
          <p:cNvPicPr>
            <a:picLocks noChangeAspect="1"/>
          </p:cNvPicPr>
          <p:nvPr/>
        </p:nvPicPr>
        <p:blipFill>
          <a:blip r:embed="rId16"/>
          <a:stretch>
            <a:fillRect/>
          </a:stretch>
        </p:blipFill>
        <p:spPr>
          <a:xfrm>
            <a:off x="5180382" y="2326622"/>
            <a:ext cx="1782586" cy="1035050"/>
          </a:xfrm>
          <a:prstGeom prst="rect">
            <a:avLst/>
          </a:prstGeom>
        </p:spPr>
      </p:pic>
      <p:pic>
        <p:nvPicPr>
          <p:cNvPr id="20" name="Picture 19"/>
          <p:cNvPicPr>
            <a:picLocks noChangeAspect="1"/>
          </p:cNvPicPr>
          <p:nvPr/>
        </p:nvPicPr>
        <p:blipFill>
          <a:blip r:embed="rId17"/>
          <a:stretch>
            <a:fillRect/>
          </a:stretch>
        </p:blipFill>
        <p:spPr>
          <a:xfrm>
            <a:off x="2163093" y="1199836"/>
            <a:ext cx="1782587" cy="1029300"/>
          </a:xfrm>
          <a:prstGeom prst="rect">
            <a:avLst/>
          </a:prstGeom>
        </p:spPr>
      </p:pic>
      <p:pic>
        <p:nvPicPr>
          <p:cNvPr id="21" name="Picture 20"/>
          <p:cNvPicPr>
            <a:picLocks noChangeAspect="1"/>
          </p:cNvPicPr>
          <p:nvPr/>
        </p:nvPicPr>
        <p:blipFill>
          <a:blip r:embed="rId18"/>
          <a:stretch>
            <a:fillRect/>
          </a:stretch>
        </p:blipFill>
        <p:spPr>
          <a:xfrm>
            <a:off x="9211250" y="4634656"/>
            <a:ext cx="1748084" cy="1023549"/>
          </a:xfrm>
          <a:prstGeom prst="rect">
            <a:avLst/>
          </a:prstGeom>
        </p:spPr>
      </p:pic>
      <p:pic>
        <p:nvPicPr>
          <p:cNvPr id="22" name="Picture 21"/>
          <p:cNvPicPr>
            <a:picLocks noChangeAspect="1"/>
          </p:cNvPicPr>
          <p:nvPr/>
        </p:nvPicPr>
        <p:blipFill>
          <a:blip r:embed="rId19"/>
          <a:stretch>
            <a:fillRect/>
          </a:stretch>
        </p:blipFill>
        <p:spPr>
          <a:xfrm>
            <a:off x="3188496" y="2331761"/>
            <a:ext cx="1736583" cy="1000548"/>
          </a:xfrm>
          <a:prstGeom prst="rect">
            <a:avLst/>
          </a:prstGeom>
        </p:spPr>
      </p:pic>
      <p:pic>
        <p:nvPicPr>
          <p:cNvPr id="23" name="Picture 22"/>
          <p:cNvPicPr>
            <a:picLocks noChangeAspect="1"/>
          </p:cNvPicPr>
          <p:nvPr/>
        </p:nvPicPr>
        <p:blipFill>
          <a:blip r:embed="rId20"/>
          <a:stretch>
            <a:fillRect/>
          </a:stretch>
        </p:blipFill>
        <p:spPr>
          <a:xfrm>
            <a:off x="158645" y="1196509"/>
            <a:ext cx="1742335" cy="1029300"/>
          </a:xfrm>
          <a:prstGeom prst="rect">
            <a:avLst/>
          </a:prstGeom>
        </p:spPr>
      </p:pic>
      <p:pic>
        <p:nvPicPr>
          <p:cNvPr id="24" name="Picture 23"/>
          <p:cNvPicPr>
            <a:picLocks noChangeAspect="1"/>
          </p:cNvPicPr>
          <p:nvPr/>
        </p:nvPicPr>
        <p:blipFill>
          <a:blip r:embed="rId21"/>
          <a:stretch>
            <a:fillRect/>
          </a:stretch>
        </p:blipFill>
        <p:spPr>
          <a:xfrm>
            <a:off x="1076125" y="2331322"/>
            <a:ext cx="1736583" cy="1023549"/>
          </a:xfrm>
          <a:prstGeom prst="rect">
            <a:avLst/>
          </a:prstGeom>
        </p:spPr>
      </p:pic>
      <p:pic>
        <p:nvPicPr>
          <p:cNvPr id="25" name="Picture 24"/>
          <p:cNvPicPr>
            <a:picLocks noChangeAspect="1"/>
          </p:cNvPicPr>
          <p:nvPr/>
        </p:nvPicPr>
        <p:blipFill>
          <a:blip r:embed="rId22"/>
          <a:stretch>
            <a:fillRect/>
          </a:stretch>
        </p:blipFill>
        <p:spPr>
          <a:xfrm>
            <a:off x="145805" y="3396815"/>
            <a:ext cx="1782585" cy="1023549"/>
          </a:xfrm>
          <a:prstGeom prst="rect">
            <a:avLst/>
          </a:prstGeom>
        </p:spPr>
      </p:pic>
      <p:pic>
        <p:nvPicPr>
          <p:cNvPr id="27" name="Picture 26"/>
          <p:cNvPicPr>
            <a:picLocks noChangeAspect="1"/>
          </p:cNvPicPr>
          <p:nvPr/>
        </p:nvPicPr>
        <p:blipFill>
          <a:blip r:embed="rId23"/>
          <a:stretch>
            <a:fillRect/>
          </a:stretch>
        </p:blipFill>
        <p:spPr>
          <a:xfrm>
            <a:off x="2092466" y="3436307"/>
            <a:ext cx="1771085" cy="994798"/>
          </a:xfrm>
          <a:prstGeom prst="rect">
            <a:avLst/>
          </a:prstGeom>
        </p:spPr>
      </p:pic>
      <p:pic>
        <p:nvPicPr>
          <p:cNvPr id="28" name="Picture 27"/>
          <p:cNvPicPr>
            <a:picLocks noChangeAspect="1"/>
          </p:cNvPicPr>
          <p:nvPr/>
        </p:nvPicPr>
        <p:blipFill>
          <a:blip r:embed="rId24"/>
          <a:stretch>
            <a:fillRect/>
          </a:stretch>
        </p:blipFill>
        <p:spPr>
          <a:xfrm>
            <a:off x="3248132" y="4544874"/>
            <a:ext cx="1771085" cy="1023549"/>
          </a:xfrm>
          <a:prstGeom prst="rect">
            <a:avLst/>
          </a:prstGeom>
        </p:spPr>
      </p:pic>
      <p:pic>
        <p:nvPicPr>
          <p:cNvPr id="29" name="Picture 28"/>
          <p:cNvPicPr>
            <a:picLocks noChangeAspect="1"/>
          </p:cNvPicPr>
          <p:nvPr/>
        </p:nvPicPr>
        <p:blipFill>
          <a:blip r:embed="rId25"/>
          <a:stretch>
            <a:fillRect/>
          </a:stretch>
        </p:blipFill>
        <p:spPr>
          <a:xfrm>
            <a:off x="1130670" y="4533304"/>
            <a:ext cx="1776835" cy="1023549"/>
          </a:xfrm>
          <a:prstGeom prst="rect">
            <a:avLst/>
          </a:prstGeom>
        </p:spPr>
      </p:pic>
      <p:pic>
        <p:nvPicPr>
          <p:cNvPr id="30" name="Picture 29"/>
          <p:cNvPicPr>
            <a:picLocks noChangeAspect="1"/>
          </p:cNvPicPr>
          <p:nvPr/>
        </p:nvPicPr>
        <p:blipFill>
          <a:blip r:embed="rId26"/>
          <a:stretch>
            <a:fillRect/>
          </a:stretch>
        </p:blipFill>
        <p:spPr>
          <a:xfrm>
            <a:off x="259503" y="5705253"/>
            <a:ext cx="1742335" cy="1029300"/>
          </a:xfrm>
          <a:prstGeom prst="rect">
            <a:avLst/>
          </a:prstGeom>
        </p:spPr>
      </p:pic>
      <p:pic>
        <p:nvPicPr>
          <p:cNvPr id="31" name="Picture 30"/>
          <p:cNvPicPr>
            <a:picLocks noChangeAspect="1"/>
          </p:cNvPicPr>
          <p:nvPr/>
        </p:nvPicPr>
        <p:blipFill>
          <a:blip r:embed="rId27"/>
          <a:stretch>
            <a:fillRect/>
          </a:stretch>
        </p:blipFill>
        <p:spPr>
          <a:xfrm>
            <a:off x="10042347" y="5690877"/>
            <a:ext cx="1833974" cy="1043676"/>
          </a:xfrm>
          <a:prstGeom prst="rect">
            <a:avLst/>
          </a:prstGeom>
        </p:spPr>
      </p:pic>
      <p:pic>
        <p:nvPicPr>
          <p:cNvPr id="32" name="Picture 31"/>
          <p:cNvPicPr>
            <a:picLocks noChangeAspect="1"/>
          </p:cNvPicPr>
          <p:nvPr/>
        </p:nvPicPr>
        <p:blipFill>
          <a:blip r:embed="rId28"/>
          <a:stretch>
            <a:fillRect/>
          </a:stretch>
        </p:blipFill>
        <p:spPr>
          <a:xfrm>
            <a:off x="8129640" y="5690877"/>
            <a:ext cx="1821908" cy="1073840"/>
          </a:xfrm>
          <a:prstGeom prst="rect">
            <a:avLst/>
          </a:prstGeom>
        </p:spPr>
      </p:pic>
      <p:pic>
        <p:nvPicPr>
          <p:cNvPr id="33" name="Picture 32"/>
          <p:cNvPicPr>
            <a:picLocks noChangeAspect="1"/>
          </p:cNvPicPr>
          <p:nvPr/>
        </p:nvPicPr>
        <p:blipFill>
          <a:blip r:embed="rId29"/>
          <a:stretch>
            <a:fillRect/>
          </a:stretch>
        </p:blipFill>
        <p:spPr>
          <a:xfrm>
            <a:off x="2175511" y="5711004"/>
            <a:ext cx="1776835" cy="1023549"/>
          </a:xfrm>
          <a:prstGeom prst="rect">
            <a:avLst/>
          </a:prstGeom>
        </p:spPr>
      </p:pic>
      <p:pic>
        <p:nvPicPr>
          <p:cNvPr id="34" name="Picture 33"/>
          <p:cNvPicPr>
            <a:picLocks noChangeAspect="1"/>
          </p:cNvPicPr>
          <p:nvPr/>
        </p:nvPicPr>
        <p:blipFill>
          <a:blip r:embed="rId30"/>
          <a:stretch>
            <a:fillRect/>
          </a:stretch>
        </p:blipFill>
        <p:spPr>
          <a:xfrm>
            <a:off x="6076527" y="5705253"/>
            <a:ext cx="1870171" cy="1043676"/>
          </a:xfrm>
          <a:prstGeom prst="rect">
            <a:avLst/>
          </a:prstGeom>
        </p:spPr>
      </p:pic>
      <p:pic>
        <p:nvPicPr>
          <p:cNvPr id="35" name="Picture 34"/>
          <p:cNvPicPr>
            <a:picLocks noChangeAspect="1"/>
          </p:cNvPicPr>
          <p:nvPr/>
        </p:nvPicPr>
        <p:blipFill>
          <a:blip r:embed="rId31"/>
          <a:stretch>
            <a:fillRect/>
          </a:stretch>
        </p:blipFill>
        <p:spPr>
          <a:xfrm>
            <a:off x="4126019" y="5716335"/>
            <a:ext cx="1782586" cy="1035050"/>
          </a:xfrm>
          <a:prstGeom prst="rect">
            <a:avLst/>
          </a:prstGeom>
        </p:spPr>
      </p:pic>
    </p:spTree>
    <p:extLst>
      <p:ext uri="{BB962C8B-B14F-4D97-AF65-F5344CB8AC3E}">
        <p14:creationId xmlns:p14="http://schemas.microsoft.com/office/powerpoint/2010/main" val="1930482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500"/>
                                        <p:tgtEl>
                                          <p:spTgt spid="24"/>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500"/>
                                        <p:tgtEl>
                                          <p:spTgt spid="6"/>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fade">
                                      <p:cBhvr>
                                        <p:cTn id="51" dur="500"/>
                                        <p:tgtEl>
                                          <p:spTgt spid="33"/>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fade">
                                      <p:cBhvr>
                                        <p:cTn id="55" dur="500"/>
                                        <p:tgtEl>
                                          <p:spTgt spid="32"/>
                                        </p:tgtEl>
                                      </p:cBhvr>
                                    </p:animEffect>
                                  </p:childTnLst>
                                </p:cTn>
                              </p:par>
                            </p:childTnLst>
                          </p:cTn>
                        </p:par>
                        <p:par>
                          <p:cTn id="56" fill="hold">
                            <p:stCondLst>
                              <p:cond delay="6500"/>
                            </p:stCondLst>
                            <p:childTnLst>
                              <p:par>
                                <p:cTn id="57" presetID="10" presetClass="entr" presetSubtype="0" fill="hold" nodeType="after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fade">
                                      <p:cBhvr>
                                        <p:cTn id="59" dur="500"/>
                                        <p:tgtEl>
                                          <p:spTgt spid="10"/>
                                        </p:tgtEl>
                                      </p:cBhvr>
                                    </p:animEffect>
                                  </p:childTnLst>
                                </p:cTn>
                              </p:par>
                            </p:childTnLst>
                          </p:cTn>
                        </p:par>
                        <p:par>
                          <p:cTn id="60" fill="hold">
                            <p:stCondLst>
                              <p:cond delay="7000"/>
                            </p:stCondLst>
                            <p:childTnLst>
                              <p:par>
                                <p:cTn id="61" presetID="10" presetClass="entr" presetSubtype="0" fill="hold" nodeType="after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fade">
                                      <p:cBhvr>
                                        <p:cTn id="63" dur="500"/>
                                        <p:tgtEl>
                                          <p:spTgt spid="28"/>
                                        </p:tgtEl>
                                      </p:cBhvr>
                                    </p:animEffect>
                                  </p:childTnLst>
                                </p:cTn>
                              </p:par>
                            </p:childTnLst>
                          </p:cTn>
                        </p:par>
                        <p:par>
                          <p:cTn id="64" fill="hold">
                            <p:stCondLst>
                              <p:cond delay="7500"/>
                            </p:stCondLst>
                            <p:childTnLst>
                              <p:par>
                                <p:cTn id="65" presetID="10" presetClass="entr" presetSubtype="0" fill="hold" nodeType="after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fade">
                                      <p:cBhvr>
                                        <p:cTn id="67" dur="500"/>
                                        <p:tgtEl>
                                          <p:spTgt spid="20"/>
                                        </p:tgtEl>
                                      </p:cBhvr>
                                    </p:animEffect>
                                  </p:childTnLst>
                                </p:cTn>
                              </p:par>
                            </p:childTnLst>
                          </p:cTn>
                        </p:par>
                        <p:par>
                          <p:cTn id="68" fill="hold">
                            <p:stCondLst>
                              <p:cond delay="8000"/>
                            </p:stCondLst>
                            <p:childTnLst>
                              <p:par>
                                <p:cTn id="69" presetID="10" presetClass="entr" presetSubtype="0" fill="hold" nodeType="afterEffect">
                                  <p:stCondLst>
                                    <p:cond delay="0"/>
                                  </p:stCondLst>
                                  <p:childTnLst>
                                    <p:set>
                                      <p:cBhvr>
                                        <p:cTn id="70" dur="1" fill="hold">
                                          <p:stCondLst>
                                            <p:cond delay="0"/>
                                          </p:stCondLst>
                                        </p:cTn>
                                        <p:tgtEl>
                                          <p:spTgt spid="34"/>
                                        </p:tgtEl>
                                        <p:attrNameLst>
                                          <p:attrName>style.visibility</p:attrName>
                                        </p:attrNameLst>
                                      </p:cBhvr>
                                      <p:to>
                                        <p:strVal val="visible"/>
                                      </p:to>
                                    </p:set>
                                    <p:animEffect transition="in" filter="fade">
                                      <p:cBhvr>
                                        <p:cTn id="71" dur="500"/>
                                        <p:tgtEl>
                                          <p:spTgt spid="34"/>
                                        </p:tgtEl>
                                      </p:cBhvr>
                                    </p:animEffect>
                                  </p:childTnLst>
                                </p:cTn>
                              </p:par>
                            </p:childTnLst>
                          </p:cTn>
                        </p:par>
                        <p:par>
                          <p:cTn id="72" fill="hold">
                            <p:stCondLst>
                              <p:cond delay="8500"/>
                            </p:stCondLst>
                            <p:childTnLst>
                              <p:par>
                                <p:cTn id="73" presetID="10" presetClass="entr" presetSubtype="0" fill="hold" nodeType="afterEffect">
                                  <p:stCondLst>
                                    <p:cond delay="0"/>
                                  </p:stCondLst>
                                  <p:childTnLst>
                                    <p:set>
                                      <p:cBhvr>
                                        <p:cTn id="74" dur="1" fill="hold">
                                          <p:stCondLst>
                                            <p:cond delay="0"/>
                                          </p:stCondLst>
                                        </p:cTn>
                                        <p:tgtEl>
                                          <p:spTgt spid="23"/>
                                        </p:tgtEl>
                                        <p:attrNameLst>
                                          <p:attrName>style.visibility</p:attrName>
                                        </p:attrNameLst>
                                      </p:cBhvr>
                                      <p:to>
                                        <p:strVal val="visible"/>
                                      </p:to>
                                    </p:set>
                                    <p:animEffect transition="in" filter="fade">
                                      <p:cBhvr>
                                        <p:cTn id="75" dur="500"/>
                                        <p:tgtEl>
                                          <p:spTgt spid="23"/>
                                        </p:tgtEl>
                                      </p:cBhvr>
                                    </p:animEffect>
                                  </p:childTnLst>
                                </p:cTn>
                              </p:par>
                            </p:childTnLst>
                          </p:cTn>
                        </p:par>
                        <p:par>
                          <p:cTn id="76" fill="hold">
                            <p:stCondLst>
                              <p:cond delay="9000"/>
                            </p:stCondLst>
                            <p:childTnLst>
                              <p:par>
                                <p:cTn id="77" presetID="10" presetClass="entr" presetSubtype="0" fill="hold" nodeType="afterEffect">
                                  <p:stCondLst>
                                    <p:cond delay="0"/>
                                  </p:stCondLst>
                                  <p:childTnLst>
                                    <p:set>
                                      <p:cBhvr>
                                        <p:cTn id="78" dur="1" fill="hold">
                                          <p:stCondLst>
                                            <p:cond delay="0"/>
                                          </p:stCondLst>
                                        </p:cTn>
                                        <p:tgtEl>
                                          <p:spTgt spid="7"/>
                                        </p:tgtEl>
                                        <p:attrNameLst>
                                          <p:attrName>style.visibility</p:attrName>
                                        </p:attrNameLst>
                                      </p:cBhvr>
                                      <p:to>
                                        <p:strVal val="visible"/>
                                      </p:to>
                                    </p:set>
                                    <p:animEffect transition="in" filter="fade">
                                      <p:cBhvr>
                                        <p:cTn id="79" dur="500"/>
                                        <p:tgtEl>
                                          <p:spTgt spid="7"/>
                                        </p:tgtEl>
                                      </p:cBhvr>
                                    </p:animEffect>
                                  </p:childTnLst>
                                </p:cTn>
                              </p:par>
                            </p:childTnLst>
                          </p:cTn>
                        </p:par>
                        <p:par>
                          <p:cTn id="80" fill="hold">
                            <p:stCondLst>
                              <p:cond delay="9500"/>
                            </p:stCondLst>
                            <p:childTnLst>
                              <p:par>
                                <p:cTn id="81" presetID="10" presetClass="entr" presetSubtype="0" fill="hold" nodeType="after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fade">
                                      <p:cBhvr>
                                        <p:cTn id="83" dur="500"/>
                                        <p:tgtEl>
                                          <p:spTgt spid="35"/>
                                        </p:tgtEl>
                                      </p:cBhvr>
                                    </p:animEffect>
                                  </p:childTnLst>
                                </p:cTn>
                              </p:par>
                            </p:childTnLst>
                          </p:cTn>
                        </p:par>
                        <p:par>
                          <p:cTn id="84" fill="hold">
                            <p:stCondLst>
                              <p:cond delay="10000"/>
                            </p:stCondLst>
                            <p:childTnLst>
                              <p:par>
                                <p:cTn id="85" presetID="10" presetClass="entr" presetSubtype="0" fill="hold" nodeType="afterEffect">
                                  <p:stCondLst>
                                    <p:cond delay="0"/>
                                  </p:stCondLst>
                                  <p:childTnLst>
                                    <p:set>
                                      <p:cBhvr>
                                        <p:cTn id="86" dur="1" fill="hold">
                                          <p:stCondLst>
                                            <p:cond delay="0"/>
                                          </p:stCondLst>
                                        </p:cTn>
                                        <p:tgtEl>
                                          <p:spTgt spid="12"/>
                                        </p:tgtEl>
                                        <p:attrNameLst>
                                          <p:attrName>style.visibility</p:attrName>
                                        </p:attrNameLst>
                                      </p:cBhvr>
                                      <p:to>
                                        <p:strVal val="visible"/>
                                      </p:to>
                                    </p:set>
                                    <p:animEffect transition="in" filter="fade">
                                      <p:cBhvr>
                                        <p:cTn id="87" dur="500"/>
                                        <p:tgtEl>
                                          <p:spTgt spid="12"/>
                                        </p:tgtEl>
                                      </p:cBhvr>
                                    </p:animEffect>
                                  </p:childTnLst>
                                </p:cTn>
                              </p:par>
                            </p:childTnLst>
                          </p:cTn>
                        </p:par>
                        <p:par>
                          <p:cTn id="88" fill="hold">
                            <p:stCondLst>
                              <p:cond delay="10500"/>
                            </p:stCondLst>
                            <p:childTnLst>
                              <p:par>
                                <p:cTn id="89" presetID="10" presetClass="entr" presetSubtype="0" fill="hold" nodeType="afterEffect">
                                  <p:stCondLst>
                                    <p:cond delay="0"/>
                                  </p:stCondLst>
                                  <p:childTnLst>
                                    <p:set>
                                      <p:cBhvr>
                                        <p:cTn id="90" dur="1" fill="hold">
                                          <p:stCondLst>
                                            <p:cond delay="0"/>
                                          </p:stCondLst>
                                        </p:cTn>
                                        <p:tgtEl>
                                          <p:spTgt spid="13"/>
                                        </p:tgtEl>
                                        <p:attrNameLst>
                                          <p:attrName>style.visibility</p:attrName>
                                        </p:attrNameLst>
                                      </p:cBhvr>
                                      <p:to>
                                        <p:strVal val="visible"/>
                                      </p:to>
                                    </p:set>
                                    <p:animEffect transition="in" filter="fade">
                                      <p:cBhvr>
                                        <p:cTn id="91" dur="500"/>
                                        <p:tgtEl>
                                          <p:spTgt spid="13"/>
                                        </p:tgtEl>
                                      </p:cBhvr>
                                    </p:animEffect>
                                  </p:childTnLst>
                                </p:cTn>
                              </p:par>
                            </p:childTnLst>
                          </p:cTn>
                        </p:par>
                        <p:par>
                          <p:cTn id="92" fill="hold">
                            <p:stCondLst>
                              <p:cond delay="11000"/>
                            </p:stCondLst>
                            <p:childTnLst>
                              <p:par>
                                <p:cTn id="93" presetID="10" presetClass="entr" presetSubtype="0" fill="hold" nodeType="afterEffect">
                                  <p:stCondLst>
                                    <p:cond delay="0"/>
                                  </p:stCondLst>
                                  <p:childTnLst>
                                    <p:set>
                                      <p:cBhvr>
                                        <p:cTn id="94" dur="1" fill="hold">
                                          <p:stCondLst>
                                            <p:cond delay="0"/>
                                          </p:stCondLst>
                                        </p:cTn>
                                        <p:tgtEl>
                                          <p:spTgt spid="22"/>
                                        </p:tgtEl>
                                        <p:attrNameLst>
                                          <p:attrName>style.visibility</p:attrName>
                                        </p:attrNameLst>
                                      </p:cBhvr>
                                      <p:to>
                                        <p:strVal val="visible"/>
                                      </p:to>
                                    </p:set>
                                    <p:animEffect transition="in" filter="fade">
                                      <p:cBhvr>
                                        <p:cTn id="95" dur="500"/>
                                        <p:tgtEl>
                                          <p:spTgt spid="22"/>
                                        </p:tgtEl>
                                      </p:cBhvr>
                                    </p:animEffect>
                                  </p:childTnLst>
                                </p:cTn>
                              </p:par>
                            </p:childTnLst>
                          </p:cTn>
                        </p:par>
                        <p:par>
                          <p:cTn id="96" fill="hold">
                            <p:stCondLst>
                              <p:cond delay="11500"/>
                            </p:stCondLst>
                            <p:childTnLst>
                              <p:par>
                                <p:cTn id="97" presetID="10" presetClass="entr" presetSubtype="0" fill="hold" nodeType="afterEffect">
                                  <p:stCondLst>
                                    <p:cond delay="0"/>
                                  </p:stCondLst>
                                  <p:childTnLst>
                                    <p:set>
                                      <p:cBhvr>
                                        <p:cTn id="98" dur="1" fill="hold">
                                          <p:stCondLst>
                                            <p:cond delay="0"/>
                                          </p:stCondLst>
                                        </p:cTn>
                                        <p:tgtEl>
                                          <p:spTgt spid="31"/>
                                        </p:tgtEl>
                                        <p:attrNameLst>
                                          <p:attrName>style.visibility</p:attrName>
                                        </p:attrNameLst>
                                      </p:cBhvr>
                                      <p:to>
                                        <p:strVal val="visible"/>
                                      </p:to>
                                    </p:set>
                                    <p:animEffect transition="in" filter="fade">
                                      <p:cBhvr>
                                        <p:cTn id="99" dur="500"/>
                                        <p:tgtEl>
                                          <p:spTgt spid="31"/>
                                        </p:tgtEl>
                                      </p:cBhvr>
                                    </p:animEffect>
                                  </p:childTnLst>
                                </p:cTn>
                              </p:par>
                            </p:childTnLst>
                          </p:cTn>
                        </p:par>
                        <p:par>
                          <p:cTn id="100" fill="hold">
                            <p:stCondLst>
                              <p:cond delay="12000"/>
                            </p:stCondLst>
                            <p:childTnLst>
                              <p:par>
                                <p:cTn id="101" presetID="10" presetClass="entr" presetSubtype="0" fill="hold" nodeType="afterEffect">
                                  <p:stCondLst>
                                    <p:cond delay="0"/>
                                  </p:stCondLst>
                                  <p:childTnLst>
                                    <p:set>
                                      <p:cBhvr>
                                        <p:cTn id="102" dur="1" fill="hold">
                                          <p:stCondLst>
                                            <p:cond delay="0"/>
                                          </p:stCondLst>
                                        </p:cTn>
                                        <p:tgtEl>
                                          <p:spTgt spid="25"/>
                                        </p:tgtEl>
                                        <p:attrNameLst>
                                          <p:attrName>style.visibility</p:attrName>
                                        </p:attrNameLst>
                                      </p:cBhvr>
                                      <p:to>
                                        <p:strVal val="visible"/>
                                      </p:to>
                                    </p:set>
                                    <p:animEffect transition="in" filter="fade">
                                      <p:cBhvr>
                                        <p:cTn id="103" dur="500"/>
                                        <p:tgtEl>
                                          <p:spTgt spid="25"/>
                                        </p:tgtEl>
                                      </p:cBhvr>
                                    </p:animEffect>
                                  </p:childTnLst>
                                </p:cTn>
                              </p:par>
                            </p:childTnLst>
                          </p:cTn>
                        </p:par>
                        <p:par>
                          <p:cTn id="104" fill="hold">
                            <p:stCondLst>
                              <p:cond delay="12500"/>
                            </p:stCondLst>
                            <p:childTnLst>
                              <p:par>
                                <p:cTn id="105" presetID="10" presetClass="entr" presetSubtype="0" fill="hold" nodeType="afterEffect">
                                  <p:stCondLst>
                                    <p:cond delay="0"/>
                                  </p:stCondLst>
                                  <p:childTnLst>
                                    <p:set>
                                      <p:cBhvr>
                                        <p:cTn id="106" dur="1" fill="hold">
                                          <p:stCondLst>
                                            <p:cond delay="0"/>
                                          </p:stCondLst>
                                        </p:cTn>
                                        <p:tgtEl>
                                          <p:spTgt spid="9"/>
                                        </p:tgtEl>
                                        <p:attrNameLst>
                                          <p:attrName>style.visibility</p:attrName>
                                        </p:attrNameLst>
                                      </p:cBhvr>
                                      <p:to>
                                        <p:strVal val="visible"/>
                                      </p:to>
                                    </p:set>
                                    <p:animEffect transition="in" filter="fade">
                                      <p:cBhvr>
                                        <p:cTn id="107" dur="500"/>
                                        <p:tgtEl>
                                          <p:spTgt spid="9"/>
                                        </p:tgtEl>
                                      </p:cBhvr>
                                    </p:animEffect>
                                  </p:childTnLst>
                                </p:cTn>
                              </p:par>
                            </p:childTnLst>
                          </p:cTn>
                        </p:par>
                        <p:par>
                          <p:cTn id="108" fill="hold">
                            <p:stCondLst>
                              <p:cond delay="13000"/>
                            </p:stCondLst>
                            <p:childTnLst>
                              <p:par>
                                <p:cTn id="109" presetID="10" presetClass="entr" presetSubtype="0" fill="hold" nodeType="afterEffect">
                                  <p:stCondLst>
                                    <p:cond delay="0"/>
                                  </p:stCondLst>
                                  <p:childTnLst>
                                    <p:set>
                                      <p:cBhvr>
                                        <p:cTn id="110" dur="1" fill="hold">
                                          <p:stCondLst>
                                            <p:cond delay="0"/>
                                          </p:stCondLst>
                                        </p:cTn>
                                        <p:tgtEl>
                                          <p:spTgt spid="5"/>
                                        </p:tgtEl>
                                        <p:attrNameLst>
                                          <p:attrName>style.visibility</p:attrName>
                                        </p:attrNameLst>
                                      </p:cBhvr>
                                      <p:to>
                                        <p:strVal val="visible"/>
                                      </p:to>
                                    </p:set>
                                    <p:animEffect transition="in" filter="fade">
                                      <p:cBhvr>
                                        <p:cTn id="111" dur="500"/>
                                        <p:tgtEl>
                                          <p:spTgt spid="5"/>
                                        </p:tgtEl>
                                      </p:cBhvr>
                                    </p:animEffect>
                                  </p:childTnLst>
                                </p:cTn>
                              </p:par>
                            </p:childTnLst>
                          </p:cTn>
                        </p:par>
                        <p:par>
                          <p:cTn id="112" fill="hold">
                            <p:stCondLst>
                              <p:cond delay="13500"/>
                            </p:stCondLst>
                            <p:childTnLst>
                              <p:par>
                                <p:cTn id="113" presetID="10" presetClass="entr" presetSubtype="0" fill="hold" nodeType="afterEffect">
                                  <p:stCondLst>
                                    <p:cond delay="0"/>
                                  </p:stCondLst>
                                  <p:childTnLst>
                                    <p:set>
                                      <p:cBhvr>
                                        <p:cTn id="114" dur="1" fill="hold">
                                          <p:stCondLst>
                                            <p:cond delay="0"/>
                                          </p:stCondLst>
                                        </p:cTn>
                                        <p:tgtEl>
                                          <p:spTgt spid="29"/>
                                        </p:tgtEl>
                                        <p:attrNameLst>
                                          <p:attrName>style.visibility</p:attrName>
                                        </p:attrNameLst>
                                      </p:cBhvr>
                                      <p:to>
                                        <p:strVal val="visible"/>
                                      </p:to>
                                    </p:set>
                                    <p:animEffect transition="in" filter="fade">
                                      <p:cBhvr>
                                        <p:cTn id="115" dur="500"/>
                                        <p:tgtEl>
                                          <p:spTgt spid="29"/>
                                        </p:tgtEl>
                                      </p:cBhvr>
                                    </p:animEffect>
                                  </p:childTnLst>
                                </p:cTn>
                              </p:par>
                            </p:childTnLst>
                          </p:cTn>
                        </p:par>
                        <p:par>
                          <p:cTn id="116" fill="hold">
                            <p:stCondLst>
                              <p:cond delay="14000"/>
                            </p:stCondLst>
                            <p:childTnLst>
                              <p:par>
                                <p:cTn id="117" presetID="10" presetClass="entr" presetSubtype="0" fill="hold" nodeType="afterEffect">
                                  <p:stCondLst>
                                    <p:cond delay="0"/>
                                  </p:stCondLst>
                                  <p:childTnLst>
                                    <p:set>
                                      <p:cBhvr>
                                        <p:cTn id="118" dur="1" fill="hold">
                                          <p:stCondLst>
                                            <p:cond delay="0"/>
                                          </p:stCondLst>
                                        </p:cTn>
                                        <p:tgtEl>
                                          <p:spTgt spid="11"/>
                                        </p:tgtEl>
                                        <p:attrNameLst>
                                          <p:attrName>style.visibility</p:attrName>
                                        </p:attrNameLst>
                                      </p:cBhvr>
                                      <p:to>
                                        <p:strVal val="visible"/>
                                      </p:to>
                                    </p:set>
                                    <p:animEffect transition="in" filter="fade">
                                      <p:cBhvr>
                                        <p:cTn id="119" dur="500"/>
                                        <p:tgtEl>
                                          <p:spTgt spid="11"/>
                                        </p:tgtEl>
                                      </p:cBhvr>
                                    </p:animEffect>
                                  </p:childTnLst>
                                </p:cTn>
                              </p:par>
                            </p:childTnLst>
                          </p:cTn>
                        </p:par>
                        <p:par>
                          <p:cTn id="120" fill="hold">
                            <p:stCondLst>
                              <p:cond delay="14500"/>
                            </p:stCondLst>
                            <p:childTnLst>
                              <p:par>
                                <p:cTn id="121" presetID="10" presetClass="entr" presetSubtype="0" fill="hold" nodeType="afterEffect">
                                  <p:stCondLst>
                                    <p:cond delay="0"/>
                                  </p:stCondLst>
                                  <p:childTnLst>
                                    <p:set>
                                      <p:cBhvr>
                                        <p:cTn id="122" dur="1" fill="hold">
                                          <p:stCondLst>
                                            <p:cond delay="0"/>
                                          </p:stCondLst>
                                        </p:cTn>
                                        <p:tgtEl>
                                          <p:spTgt spid="27"/>
                                        </p:tgtEl>
                                        <p:attrNameLst>
                                          <p:attrName>style.visibility</p:attrName>
                                        </p:attrNameLst>
                                      </p:cBhvr>
                                      <p:to>
                                        <p:strVal val="visible"/>
                                      </p:to>
                                    </p:set>
                                    <p:animEffect transition="in" filter="fade">
                                      <p:cBhvr>
                                        <p:cTn id="12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Image result for manhattan"/>
          <p:cNvPicPr>
            <a:picLocks noChangeAspect="1" noChangeArrowheads="1"/>
          </p:cNvPicPr>
          <p:nvPr/>
        </p:nvPicPr>
        <p:blipFill>
          <a:blip r:embed="rId2">
            <a:alphaModFix amt="35000"/>
            <a:extLst>
              <a:ext uri="{28A0092B-C50C-407E-A947-70E740481C1C}">
                <a14:useLocalDpi xmlns:a14="http://schemas.microsoft.com/office/drawing/2010/main" val="0"/>
              </a:ext>
            </a:extLst>
          </a:blip>
          <a:srcRect/>
          <a:stretch>
            <a:fillRect/>
          </a:stretch>
        </p:blipFill>
        <p:spPr bwMode="auto">
          <a:xfrm>
            <a:off x="0" y="-135467"/>
            <a:ext cx="12192000" cy="767541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590550" y="2257425"/>
            <a:ext cx="11010900" cy="3677480"/>
          </a:xfrm>
          <a:solidFill>
            <a:srgbClr val="2F2F2F">
              <a:alpha val="92000"/>
            </a:srgbClr>
          </a:solidFill>
          <a:ln>
            <a:noFill/>
          </a:ln>
          <a:effectLst>
            <a:softEdge rad="31750"/>
          </a:effectLst>
        </p:spPr>
        <p:style>
          <a:lnRef idx="2">
            <a:schemeClr val="dk1"/>
          </a:lnRef>
          <a:fillRef idx="1">
            <a:schemeClr val="lt1"/>
          </a:fillRef>
          <a:effectRef idx="0">
            <a:schemeClr val="dk1"/>
          </a:effectRef>
          <a:fontRef idx="minor">
            <a:schemeClr val="dk1"/>
          </a:fontRef>
        </p:style>
        <p:txBody>
          <a:bodyPr anchor="ctr">
            <a:normAutofit/>
          </a:bodyPr>
          <a:lstStyle/>
          <a:p>
            <a:pPr marL="0" indent="0" algn="ctr">
              <a:buNone/>
            </a:pPr>
            <a:r>
              <a:rPr lang="en-US" sz="4400" dirty="0">
                <a:solidFill>
                  <a:srgbClr val="E4E4E4"/>
                </a:solidFill>
                <a:latin typeface="Arial Nova Light" panose="020B0304020202020204" pitchFamily="34" charset="0"/>
                <a:cs typeface="Arial" panose="020B0604020202020204" pitchFamily="34" charset="0"/>
              </a:rPr>
              <a:t>There are many </a:t>
            </a:r>
            <a:br>
              <a:rPr lang="en-US" sz="6000" dirty="0">
                <a:solidFill>
                  <a:srgbClr val="E4E4E4"/>
                </a:solidFill>
                <a:latin typeface="Caviar Dreams" panose="020B0402020204020504" pitchFamily="34" charset="0"/>
                <a:cs typeface="Arial" panose="020B0604020202020204" pitchFamily="34" charset="0"/>
              </a:rPr>
            </a:br>
            <a:r>
              <a:rPr lang="en-US" sz="8000" b="1" dirty="0">
                <a:solidFill>
                  <a:srgbClr val="FFC000"/>
                </a:solidFill>
                <a:latin typeface="Caviar Dreams" panose="020B0402020204020504" pitchFamily="34" charset="0"/>
                <a:cs typeface="Arial" panose="020B0604020202020204" pitchFamily="34" charset="0"/>
              </a:rPr>
              <a:t>popular destinations </a:t>
            </a:r>
            <a:br>
              <a:rPr lang="en-US" sz="6000" b="1" dirty="0">
                <a:solidFill>
                  <a:srgbClr val="E4E4E4"/>
                </a:solidFill>
                <a:latin typeface="Caviar Dreams" panose="020B0402020204020504" pitchFamily="34" charset="0"/>
                <a:cs typeface="Arial" panose="020B0604020202020204" pitchFamily="34" charset="0"/>
              </a:rPr>
            </a:br>
            <a:r>
              <a:rPr lang="en-US" sz="4400" dirty="0">
                <a:solidFill>
                  <a:srgbClr val="E4E4E4"/>
                </a:solidFill>
                <a:latin typeface="Arial Nova Light" panose="020B0304020202020204" pitchFamily="34" charset="0"/>
                <a:cs typeface="Arial" panose="020B0604020202020204" pitchFamily="34" charset="0"/>
              </a:rPr>
              <a:t>in Manhattan.  </a:t>
            </a:r>
            <a:endParaRPr lang="en-US" sz="6000" dirty="0">
              <a:solidFill>
                <a:srgbClr val="E4E4E4"/>
              </a:solidFill>
              <a:latin typeface="Arial Nova Light" panose="020B0304020202020204" pitchFamily="34" charset="0"/>
              <a:cs typeface="Arial" panose="020B0604020202020204" pitchFamily="34" charset="0"/>
            </a:endParaRPr>
          </a:p>
        </p:txBody>
      </p:sp>
      <p:pic>
        <p:nvPicPr>
          <p:cNvPr id="4" name="Graphic 3" descr="Daffodils">
            <a:extLst>
              <a:ext uri="{FF2B5EF4-FFF2-40B4-BE49-F238E27FC236}">
                <a16:creationId xmlns:a16="http://schemas.microsoft.com/office/drawing/2014/main" id="{033BAC3B-6EF7-414B-AE68-D5A2DD5236A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164835" y="4859410"/>
            <a:ext cx="2227190" cy="2227190"/>
          </a:xfrm>
          <a:prstGeom prst="rect">
            <a:avLst/>
          </a:prstGeom>
        </p:spPr>
      </p:pic>
    </p:spTree>
    <p:extLst>
      <p:ext uri="{BB962C8B-B14F-4D97-AF65-F5344CB8AC3E}">
        <p14:creationId xmlns:p14="http://schemas.microsoft.com/office/powerpoint/2010/main" val="445879590"/>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2" presetClass="entr" presetSubtype="4" decel="100000" fill="hold" nodeType="withEffect">
                                  <p:stCondLst>
                                    <p:cond delay="25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8 Tips to Avoid Overindulging at a Holiday Potluck - Healthy Holiday Hacks">
            <a:extLst>
              <a:ext uri="{FF2B5EF4-FFF2-40B4-BE49-F238E27FC236}">
                <a16:creationId xmlns:a16="http://schemas.microsoft.com/office/drawing/2014/main" id="{7AAA8167-137B-401B-B865-5127EB367C0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5350" y="0"/>
            <a:ext cx="1371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07975" y="228600"/>
            <a:ext cx="10515600" cy="1571625"/>
          </a:xfrm>
        </p:spPr>
        <p:txBody>
          <a:bodyPr>
            <a:normAutofit/>
          </a:bodyPr>
          <a:lstStyle/>
          <a:p>
            <a:r>
              <a:rPr lang="en-US" sz="8000" dirty="0">
                <a:solidFill>
                  <a:srgbClr val="F4FEFE"/>
                </a:solidFill>
                <a:effectLst>
                  <a:outerShdw blurRad="63500" dist="38100" dir="13440000" sx="99000" sy="99000" rotWithShape="0">
                    <a:prstClr val="black">
                      <a:alpha val="72000"/>
                    </a:prstClr>
                  </a:outerShdw>
                </a:effectLst>
                <a:latin typeface="Arial Black" panose="020B0A04020102020204" pitchFamily="34" charset="0"/>
              </a:rPr>
              <a:t>Potluck  </a:t>
            </a:r>
          </a:p>
        </p:txBody>
      </p:sp>
    </p:spTree>
    <p:extLst>
      <p:ext uri="{BB962C8B-B14F-4D97-AF65-F5344CB8AC3E}">
        <p14:creationId xmlns:p14="http://schemas.microsoft.com/office/powerpoint/2010/main" val="8589685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08025"/>
            <a:ext cx="10515600" cy="1325563"/>
          </a:xfrm>
        </p:spPr>
        <p:txBody>
          <a:bodyPr>
            <a:normAutofit/>
          </a:bodyPr>
          <a:lstStyle/>
          <a:p>
            <a:r>
              <a:rPr lang="en-US" sz="8800" dirty="0">
                <a:solidFill>
                  <a:srgbClr val="FFC000"/>
                </a:solidFill>
                <a:latin typeface="Caviar Dreams" panose="020B0402020204020504" pitchFamily="34" charset="0"/>
              </a:rPr>
              <a:t>Miracle Berries</a:t>
            </a:r>
          </a:p>
        </p:txBody>
      </p:sp>
      <p:sp>
        <p:nvSpPr>
          <p:cNvPr id="3" name="Content Placeholder 2"/>
          <p:cNvSpPr>
            <a:spLocks noGrp="1"/>
          </p:cNvSpPr>
          <p:nvPr>
            <p:ph idx="1"/>
          </p:nvPr>
        </p:nvSpPr>
        <p:spPr>
          <a:xfrm>
            <a:off x="838200" y="3200400"/>
            <a:ext cx="10515600" cy="3657600"/>
          </a:xfrm>
        </p:spPr>
        <p:txBody>
          <a:bodyPr anchor="ctr"/>
          <a:lstStyle/>
          <a:p>
            <a:pPr marL="0" indent="0">
              <a:buNone/>
            </a:pPr>
            <a:r>
              <a:rPr lang="en-US" dirty="0">
                <a:solidFill>
                  <a:srgbClr val="E4E4E4"/>
                </a:solidFill>
                <a:latin typeface="Arial Nova Light" panose="020B0304020202020204" pitchFamily="34" charset="0"/>
              </a:rPr>
              <a:t>No sugars </a:t>
            </a:r>
            <a:r>
              <a:rPr lang="en-US" dirty="0">
                <a:solidFill>
                  <a:srgbClr val="737373"/>
                </a:solidFill>
                <a:latin typeface="Arial Nova Light" panose="020B0304020202020204" pitchFamily="34" charset="0"/>
              </a:rPr>
              <a:t>or </a:t>
            </a:r>
            <a:r>
              <a:rPr lang="en-US" dirty="0">
                <a:solidFill>
                  <a:srgbClr val="E4E4E4"/>
                </a:solidFill>
                <a:latin typeface="Arial Nova Light" panose="020B0304020202020204" pitchFamily="34" charset="0"/>
              </a:rPr>
              <a:t>additives</a:t>
            </a:r>
            <a:r>
              <a:rPr lang="en-US" dirty="0">
                <a:solidFill>
                  <a:srgbClr val="737373"/>
                </a:solidFill>
                <a:latin typeface="Arial Nova Light" panose="020B0304020202020204" pitchFamily="34" charset="0"/>
              </a:rPr>
              <a:t> </a:t>
            </a:r>
          </a:p>
          <a:p>
            <a:pPr marL="0" indent="0">
              <a:buNone/>
            </a:pPr>
            <a:r>
              <a:rPr lang="en-US" dirty="0">
                <a:solidFill>
                  <a:srgbClr val="737373"/>
                </a:solidFill>
                <a:latin typeface="Arial Nova Light" panose="020B0304020202020204" pitchFamily="34" charset="0"/>
              </a:rPr>
              <a:t>“Lemons become sweet lemonade, vinegar assumes the flavor of the apple juice, and strawberries transform into powdered sugar.  Made from the finest selection of miracle berries, </a:t>
            </a:r>
            <a:r>
              <a:rPr lang="en-US" dirty="0" err="1">
                <a:solidFill>
                  <a:srgbClr val="737373"/>
                </a:solidFill>
                <a:latin typeface="Arial Nova Light" panose="020B0304020202020204" pitchFamily="34" charset="0"/>
              </a:rPr>
              <a:t>mberry</a:t>
            </a:r>
            <a:r>
              <a:rPr lang="en-US" dirty="0">
                <a:solidFill>
                  <a:srgbClr val="737373"/>
                </a:solidFill>
                <a:latin typeface="Arial Nova Light" panose="020B0304020202020204" pitchFamily="34" charset="0"/>
              </a:rPr>
              <a:t> elevates your taste experience to a level of unparalleled sweetness.”  </a:t>
            </a:r>
          </a:p>
          <a:p>
            <a:pPr marL="0" indent="0">
              <a:buNone/>
            </a:pPr>
            <a:r>
              <a:rPr lang="en-US" dirty="0">
                <a:solidFill>
                  <a:srgbClr val="737373"/>
                </a:solidFill>
                <a:latin typeface="Arial Nova Light" panose="020B0304020202020204" pitchFamily="34" charset="0"/>
              </a:rPr>
              <a:t>Blocks </a:t>
            </a:r>
            <a:r>
              <a:rPr lang="en-US" b="1" dirty="0">
                <a:solidFill>
                  <a:srgbClr val="E4E4E4"/>
                </a:solidFill>
                <a:latin typeface="Arial Nova" panose="020B0504020202020204" pitchFamily="34" charset="0"/>
              </a:rPr>
              <a:t>sour</a:t>
            </a:r>
            <a:r>
              <a:rPr lang="en-US" dirty="0">
                <a:solidFill>
                  <a:srgbClr val="737373"/>
                </a:solidFill>
                <a:latin typeface="Arial Nova Light" panose="020B0304020202020204" pitchFamily="34" charset="0"/>
              </a:rPr>
              <a:t> and </a:t>
            </a:r>
            <a:r>
              <a:rPr lang="en-US" b="1" dirty="0">
                <a:solidFill>
                  <a:srgbClr val="E4E4E4"/>
                </a:solidFill>
                <a:latin typeface="Arial Nova" panose="020B0504020202020204" pitchFamily="34" charset="0"/>
              </a:rPr>
              <a:t>bitter</a:t>
            </a:r>
            <a:r>
              <a:rPr lang="en-US" dirty="0">
                <a:solidFill>
                  <a:srgbClr val="737373"/>
                </a:solidFill>
                <a:latin typeface="Arial Nova Light" panose="020B0304020202020204" pitchFamily="34" charset="0"/>
              </a:rPr>
              <a:t> flavors </a:t>
            </a:r>
          </a:p>
        </p:txBody>
      </p:sp>
      <p:pic>
        <p:nvPicPr>
          <p:cNvPr id="1026" name="Picture 2" descr="쇼핑365 해외구매대행 | mberry Miracle Fruit Tablets, 10-Count">
            <a:extLst>
              <a:ext uri="{FF2B5EF4-FFF2-40B4-BE49-F238E27FC236}">
                <a16:creationId xmlns:a16="http://schemas.microsoft.com/office/drawing/2014/main" id="{741BCC1E-EA28-4347-8092-D3C5DF84F8A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5400" b="95400" l="10000" r="90000">
                        <a14:foregroundMark x1="28600" y1="6400" x2="28600" y2="6400"/>
                        <a14:foregroundMark x1="71200" y1="5800" x2="70400" y2="5800"/>
                        <a14:foregroundMark x1="64400" y1="28400" x2="64400" y2="31800"/>
                        <a14:foregroundMark x1="54400" y1="27600" x2="43800" y2="29000"/>
                        <a14:foregroundMark x1="28800" y1="95200" x2="31600" y2="93800"/>
                        <a14:foregroundMark x1="70600" y1="95400" x2="66200" y2="94400"/>
                        <a14:foregroundMark x1="30200" y1="94800" x2="40200" y2="92600"/>
                        <a14:foregroundMark x1="50000" y1="29400" x2="32000" y2="21600"/>
                        <a14:foregroundMark x1="60800" y1="7800" x2="55600" y2="8000"/>
                      </a14:backgroundRemoval>
                    </a14:imgEffect>
                  </a14:imgLayer>
                </a14:imgProps>
              </a:ext>
              <a:ext uri="{28A0092B-C50C-407E-A947-70E740481C1C}">
                <a14:useLocalDpi xmlns:a14="http://schemas.microsoft.com/office/drawing/2010/main" val="0"/>
              </a:ext>
            </a:extLst>
          </a:blip>
          <a:srcRect/>
          <a:stretch>
            <a:fillRect/>
          </a:stretch>
        </p:blipFill>
        <p:spPr bwMode="auto">
          <a:xfrm rot="1424333">
            <a:off x="9399933" y="705523"/>
            <a:ext cx="2152650" cy="2152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90501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86266" y="615419"/>
            <a:ext cx="10515600" cy="1325563"/>
          </a:xfrm>
        </p:spPr>
        <p:txBody>
          <a:bodyPr>
            <a:normAutofit/>
          </a:bodyPr>
          <a:lstStyle/>
          <a:p>
            <a:r>
              <a:rPr lang="en-US" sz="4800" dirty="0">
                <a:solidFill>
                  <a:srgbClr val="737373"/>
                </a:solidFill>
                <a:latin typeface="Arial Nova" panose="020B0504020202020204" pitchFamily="34" charset="0"/>
              </a:rPr>
              <a:t>Try</a:t>
            </a:r>
            <a:r>
              <a:rPr lang="en-US" sz="4800" dirty="0">
                <a:solidFill>
                  <a:srgbClr val="E4E4E4"/>
                </a:solidFill>
                <a:latin typeface="Arial Nova" panose="020B0504020202020204" pitchFamily="34" charset="0"/>
              </a:rPr>
              <a:t> </a:t>
            </a:r>
            <a:r>
              <a:rPr lang="en-US" sz="6000" b="1" dirty="0">
                <a:solidFill>
                  <a:srgbClr val="FFC000"/>
                </a:solidFill>
                <a:effectLst>
                  <a:outerShdw blurRad="38100" dist="38100" dir="2700000" algn="tl">
                    <a:srgbClr val="000000">
                      <a:alpha val="43137"/>
                    </a:srgbClr>
                  </a:outerShdw>
                </a:effectLst>
                <a:latin typeface="Caviar Dreams" panose="020B0402020204020504" pitchFamily="34" charset="0"/>
              </a:rPr>
              <a:t>miracle berries </a:t>
            </a:r>
            <a:r>
              <a:rPr lang="en-US" sz="4800" dirty="0">
                <a:solidFill>
                  <a:srgbClr val="737373"/>
                </a:solidFill>
                <a:latin typeface="Arial Nova" panose="020B0504020202020204" pitchFamily="34" charset="0"/>
              </a:rPr>
              <a:t>with:</a:t>
            </a:r>
          </a:p>
        </p:txBody>
      </p:sp>
      <p:sp>
        <p:nvSpPr>
          <p:cNvPr id="3" name="Content Placeholder 2"/>
          <p:cNvSpPr>
            <a:spLocks noGrp="1"/>
          </p:cNvSpPr>
          <p:nvPr>
            <p:ph idx="1"/>
          </p:nvPr>
        </p:nvSpPr>
        <p:spPr>
          <a:xfrm>
            <a:off x="838200" y="2209799"/>
            <a:ext cx="2870200" cy="4707467"/>
          </a:xfrm>
        </p:spPr>
        <p:txBody>
          <a:bodyPr>
            <a:normAutofit/>
          </a:bodyPr>
          <a:lstStyle/>
          <a:p>
            <a:pPr>
              <a:buFont typeface="Wingdings" panose="05000000000000000000" pitchFamily="2" charset="2"/>
              <a:buChar char="q"/>
            </a:pPr>
            <a:r>
              <a:rPr lang="en-US" dirty="0">
                <a:solidFill>
                  <a:srgbClr val="E4E4E4"/>
                </a:solidFill>
                <a:latin typeface="Arial Nova" panose="020B0504020202020204" pitchFamily="34" charset="0"/>
              </a:rPr>
              <a:t>Lemon</a:t>
            </a:r>
          </a:p>
          <a:p>
            <a:pPr>
              <a:buFont typeface="Wingdings" panose="05000000000000000000" pitchFamily="2" charset="2"/>
              <a:buChar char="q"/>
            </a:pPr>
            <a:r>
              <a:rPr lang="en-US" dirty="0">
                <a:solidFill>
                  <a:srgbClr val="E4E4E4"/>
                </a:solidFill>
                <a:latin typeface="Arial Nova" panose="020B0504020202020204" pitchFamily="34" charset="0"/>
              </a:rPr>
              <a:t>Lime</a:t>
            </a:r>
          </a:p>
          <a:p>
            <a:pPr>
              <a:buFont typeface="Wingdings" panose="05000000000000000000" pitchFamily="2" charset="2"/>
              <a:buChar char="q"/>
            </a:pPr>
            <a:r>
              <a:rPr lang="en-US" dirty="0">
                <a:solidFill>
                  <a:srgbClr val="E4E4E4"/>
                </a:solidFill>
                <a:latin typeface="Arial Nova" panose="020B0504020202020204" pitchFamily="34" charset="0"/>
              </a:rPr>
              <a:t>Orange</a:t>
            </a:r>
          </a:p>
          <a:p>
            <a:pPr>
              <a:buFont typeface="Wingdings" panose="05000000000000000000" pitchFamily="2" charset="2"/>
              <a:buChar char="q"/>
            </a:pPr>
            <a:r>
              <a:rPr lang="en-US" dirty="0">
                <a:solidFill>
                  <a:srgbClr val="FFC000"/>
                </a:solidFill>
                <a:latin typeface="Arial Nova" panose="020B0504020202020204" pitchFamily="34" charset="0"/>
              </a:rPr>
              <a:t>Tomatoes</a:t>
            </a:r>
          </a:p>
          <a:p>
            <a:pPr>
              <a:buFont typeface="Wingdings" panose="05000000000000000000" pitchFamily="2" charset="2"/>
              <a:buChar char="q"/>
            </a:pPr>
            <a:r>
              <a:rPr lang="en-US" dirty="0">
                <a:solidFill>
                  <a:srgbClr val="737373"/>
                </a:solidFill>
                <a:latin typeface="Arial Nova Light" panose="020B0304020202020204" pitchFamily="34" charset="0"/>
              </a:rPr>
              <a:t>cranberries?</a:t>
            </a:r>
          </a:p>
          <a:p>
            <a:pPr>
              <a:buFont typeface="Wingdings" panose="05000000000000000000" pitchFamily="2" charset="2"/>
              <a:buChar char="q"/>
            </a:pPr>
            <a:r>
              <a:rPr lang="en-US" dirty="0">
                <a:solidFill>
                  <a:srgbClr val="FFC000"/>
                </a:solidFill>
                <a:latin typeface="Arial Nova" panose="020B0504020202020204" pitchFamily="34" charset="0"/>
              </a:rPr>
              <a:t>Grapefruit</a:t>
            </a:r>
          </a:p>
          <a:p>
            <a:pPr>
              <a:buFont typeface="Wingdings" panose="05000000000000000000" pitchFamily="2" charset="2"/>
              <a:buChar char="q"/>
            </a:pPr>
            <a:r>
              <a:rPr lang="en-US" b="1" dirty="0">
                <a:solidFill>
                  <a:schemeClr val="bg1"/>
                </a:solidFill>
                <a:latin typeface="Arial Nova Light" panose="020B0304020202020204" pitchFamily="34" charset="0"/>
              </a:rPr>
              <a:t>kiwi</a:t>
            </a:r>
            <a:r>
              <a:rPr lang="en-US" dirty="0">
                <a:solidFill>
                  <a:srgbClr val="737373"/>
                </a:solidFill>
                <a:latin typeface="Arial Nova Light" panose="020B0304020202020204" pitchFamily="34" charset="0"/>
              </a:rPr>
              <a:t> </a:t>
            </a:r>
          </a:p>
          <a:p>
            <a:pPr>
              <a:buFont typeface="Wingdings" panose="05000000000000000000" pitchFamily="2" charset="2"/>
              <a:buChar char="q"/>
            </a:pPr>
            <a:r>
              <a:rPr lang="en-US" dirty="0">
                <a:solidFill>
                  <a:srgbClr val="737373"/>
                </a:solidFill>
                <a:latin typeface="Arial Nova Light" panose="020B0304020202020204" pitchFamily="34" charset="0"/>
              </a:rPr>
              <a:t>pineapple</a:t>
            </a:r>
          </a:p>
          <a:p>
            <a:pPr>
              <a:buFont typeface="Wingdings" panose="05000000000000000000" pitchFamily="2" charset="2"/>
              <a:buChar char="q"/>
            </a:pPr>
            <a:endParaRPr lang="en-US" dirty="0">
              <a:solidFill>
                <a:srgbClr val="737373"/>
              </a:solidFill>
              <a:latin typeface="Arial Nova Light" panose="020B0304020202020204" pitchFamily="34" charset="0"/>
            </a:endParaRPr>
          </a:p>
        </p:txBody>
      </p:sp>
      <p:sp>
        <p:nvSpPr>
          <p:cNvPr id="4" name="Content Placeholder 2"/>
          <p:cNvSpPr txBox="1">
            <a:spLocks/>
          </p:cNvSpPr>
          <p:nvPr/>
        </p:nvSpPr>
        <p:spPr>
          <a:xfrm>
            <a:off x="4986867" y="2150532"/>
            <a:ext cx="2870200" cy="470746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q"/>
            </a:pPr>
            <a:r>
              <a:rPr lang="en-US" dirty="0">
                <a:solidFill>
                  <a:srgbClr val="E4E4E4"/>
                </a:solidFill>
                <a:latin typeface="Arial Nova" panose="020B0504020202020204" pitchFamily="34" charset="0"/>
              </a:rPr>
              <a:t>apples</a:t>
            </a:r>
          </a:p>
          <a:p>
            <a:pPr>
              <a:buFont typeface="Wingdings" panose="05000000000000000000" pitchFamily="2" charset="2"/>
              <a:buChar char="q"/>
            </a:pPr>
            <a:r>
              <a:rPr lang="en-US" dirty="0">
                <a:solidFill>
                  <a:srgbClr val="FFC000"/>
                </a:solidFill>
                <a:latin typeface="Arial Nova" panose="020B0504020202020204" pitchFamily="34" charset="0"/>
              </a:rPr>
              <a:t>strawberries</a:t>
            </a:r>
            <a:endParaRPr lang="en-US" dirty="0">
              <a:solidFill>
                <a:srgbClr val="FFC000"/>
              </a:solidFill>
              <a:latin typeface="Arial Nova Light" panose="020B0304020202020204" pitchFamily="34" charset="0"/>
            </a:endParaRPr>
          </a:p>
          <a:p>
            <a:pPr>
              <a:buFont typeface="Wingdings" panose="05000000000000000000" pitchFamily="2" charset="2"/>
              <a:buChar char="q"/>
            </a:pPr>
            <a:r>
              <a:rPr lang="en-US" dirty="0">
                <a:solidFill>
                  <a:srgbClr val="737373"/>
                </a:solidFill>
                <a:latin typeface="Arial Nova Light" panose="020B0304020202020204" pitchFamily="34" charset="0"/>
              </a:rPr>
              <a:t>pomegranate</a:t>
            </a:r>
          </a:p>
          <a:p>
            <a:pPr>
              <a:buFont typeface="Wingdings" panose="05000000000000000000" pitchFamily="2" charset="2"/>
              <a:buChar char="q"/>
            </a:pPr>
            <a:r>
              <a:rPr lang="en-US" dirty="0">
                <a:solidFill>
                  <a:srgbClr val="737373"/>
                </a:solidFill>
                <a:latin typeface="Arial Nova Light" panose="020B0304020202020204" pitchFamily="34" charset="0"/>
              </a:rPr>
              <a:t>raspberries</a:t>
            </a:r>
          </a:p>
          <a:p>
            <a:pPr>
              <a:buFont typeface="Wingdings" panose="05000000000000000000" pitchFamily="2" charset="2"/>
              <a:buChar char="q"/>
            </a:pPr>
            <a:r>
              <a:rPr lang="en-US" dirty="0">
                <a:solidFill>
                  <a:srgbClr val="E4E4E4"/>
                </a:solidFill>
                <a:latin typeface="Arial Nova" panose="020B0504020202020204" pitchFamily="34" charset="0"/>
              </a:rPr>
              <a:t>grapes</a:t>
            </a:r>
          </a:p>
          <a:p>
            <a:pPr>
              <a:buFont typeface="Wingdings" panose="05000000000000000000" pitchFamily="2" charset="2"/>
              <a:buChar char="q"/>
            </a:pPr>
            <a:r>
              <a:rPr lang="en-US" dirty="0">
                <a:solidFill>
                  <a:srgbClr val="737373"/>
                </a:solidFill>
                <a:latin typeface="Arial Nova Light" panose="020B0304020202020204" pitchFamily="34" charset="0"/>
              </a:rPr>
              <a:t>watermelon</a:t>
            </a:r>
          </a:p>
          <a:p>
            <a:pPr>
              <a:buFont typeface="Wingdings" panose="05000000000000000000" pitchFamily="2" charset="2"/>
              <a:buChar char="q"/>
            </a:pPr>
            <a:r>
              <a:rPr lang="en-US" dirty="0">
                <a:solidFill>
                  <a:srgbClr val="737373"/>
                </a:solidFill>
                <a:latin typeface="Arial Nova Light" panose="020B0304020202020204" pitchFamily="34" charset="0"/>
              </a:rPr>
              <a:t>blackberries</a:t>
            </a:r>
          </a:p>
        </p:txBody>
      </p:sp>
      <p:sp>
        <p:nvSpPr>
          <p:cNvPr id="5" name="Content Placeholder 2"/>
          <p:cNvSpPr txBox="1">
            <a:spLocks/>
          </p:cNvSpPr>
          <p:nvPr/>
        </p:nvSpPr>
        <p:spPr>
          <a:xfrm>
            <a:off x="9135534" y="152400"/>
            <a:ext cx="2870200" cy="6705600"/>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q"/>
            </a:pPr>
            <a:r>
              <a:rPr lang="en-US" dirty="0">
                <a:solidFill>
                  <a:srgbClr val="E4E4E4"/>
                </a:solidFill>
                <a:latin typeface="Arial Nova Light" panose="020B0304020202020204" pitchFamily="34" charset="0"/>
              </a:rPr>
              <a:t> rhubarb</a:t>
            </a:r>
          </a:p>
          <a:p>
            <a:pPr>
              <a:buFont typeface="Wingdings" panose="05000000000000000000" pitchFamily="2" charset="2"/>
              <a:buChar char="q"/>
            </a:pPr>
            <a:r>
              <a:rPr lang="en-US" b="1" dirty="0">
                <a:solidFill>
                  <a:schemeClr val="bg1"/>
                </a:solidFill>
                <a:latin typeface="Arial Nova Light" panose="020B0304020202020204" pitchFamily="34" charset="0"/>
              </a:rPr>
              <a:t>mustard</a:t>
            </a:r>
          </a:p>
          <a:p>
            <a:pPr>
              <a:buFont typeface="Wingdings" panose="05000000000000000000" pitchFamily="2" charset="2"/>
              <a:buChar char="q"/>
            </a:pPr>
            <a:r>
              <a:rPr lang="en-US" dirty="0">
                <a:solidFill>
                  <a:srgbClr val="E4E4E4"/>
                </a:solidFill>
                <a:latin typeface="Arial Nova" panose="020B0504020202020204" pitchFamily="34" charset="0"/>
              </a:rPr>
              <a:t>ketchup</a:t>
            </a:r>
          </a:p>
          <a:p>
            <a:pPr>
              <a:buFont typeface="Wingdings" panose="05000000000000000000" pitchFamily="2" charset="2"/>
              <a:buChar char="q"/>
            </a:pPr>
            <a:r>
              <a:rPr lang="en-US" dirty="0">
                <a:solidFill>
                  <a:srgbClr val="737373"/>
                </a:solidFill>
                <a:latin typeface="Arial Nova Light" panose="020B0304020202020204" pitchFamily="34" charset="0"/>
              </a:rPr>
              <a:t>salt and vinegar chips</a:t>
            </a:r>
          </a:p>
          <a:p>
            <a:pPr>
              <a:buFont typeface="Wingdings" panose="05000000000000000000" pitchFamily="2" charset="2"/>
              <a:buChar char="q"/>
            </a:pPr>
            <a:r>
              <a:rPr lang="en-US" dirty="0">
                <a:solidFill>
                  <a:srgbClr val="E4E4E4"/>
                </a:solidFill>
                <a:latin typeface="Arial Nova" panose="020B0504020202020204" pitchFamily="34" charset="0"/>
              </a:rPr>
              <a:t>pickles</a:t>
            </a:r>
          </a:p>
          <a:p>
            <a:pPr>
              <a:buFont typeface="Wingdings" panose="05000000000000000000" pitchFamily="2" charset="2"/>
              <a:buChar char="q"/>
            </a:pPr>
            <a:r>
              <a:rPr lang="en-US" dirty="0">
                <a:solidFill>
                  <a:srgbClr val="737373"/>
                </a:solidFill>
                <a:latin typeface="Arial Nova Light" panose="020B0304020202020204" pitchFamily="34" charset="0"/>
              </a:rPr>
              <a:t>sour cream</a:t>
            </a:r>
          </a:p>
          <a:p>
            <a:pPr>
              <a:buFont typeface="Wingdings" panose="05000000000000000000" pitchFamily="2" charset="2"/>
              <a:buChar char="q"/>
            </a:pPr>
            <a:r>
              <a:rPr lang="en-US" dirty="0" err="1">
                <a:solidFill>
                  <a:srgbClr val="E4E4E4"/>
                </a:solidFill>
                <a:latin typeface="Arial Nova" panose="020B0504020202020204" pitchFamily="34" charset="0"/>
              </a:rPr>
              <a:t>Sumi</a:t>
            </a:r>
            <a:r>
              <a:rPr lang="en-US" dirty="0">
                <a:solidFill>
                  <a:srgbClr val="E4E4E4"/>
                </a:solidFill>
                <a:latin typeface="Arial Nova" panose="020B0504020202020204" pitchFamily="34" charset="0"/>
              </a:rPr>
              <a:t> chips</a:t>
            </a:r>
          </a:p>
          <a:p>
            <a:pPr>
              <a:buFont typeface="Wingdings" panose="05000000000000000000" pitchFamily="2" charset="2"/>
              <a:buChar char="q"/>
            </a:pPr>
            <a:endParaRPr lang="en-US" dirty="0">
              <a:latin typeface="Arial Nova Light" panose="020B0304020202020204" pitchFamily="34" charset="0"/>
            </a:endParaRPr>
          </a:p>
          <a:p>
            <a:pPr>
              <a:buFont typeface="Wingdings" panose="05000000000000000000" pitchFamily="2" charset="2"/>
              <a:buChar char="q"/>
            </a:pPr>
            <a:r>
              <a:rPr lang="en-US" dirty="0">
                <a:solidFill>
                  <a:srgbClr val="737373"/>
                </a:solidFill>
                <a:latin typeface="Arial Nova Light" panose="020B0304020202020204" pitchFamily="34" charset="0"/>
              </a:rPr>
              <a:t>hot sauce</a:t>
            </a:r>
          </a:p>
          <a:p>
            <a:pPr>
              <a:buFont typeface="Wingdings" panose="05000000000000000000" pitchFamily="2" charset="2"/>
              <a:buChar char="q"/>
            </a:pPr>
            <a:r>
              <a:rPr lang="en-US" b="1" dirty="0">
                <a:solidFill>
                  <a:srgbClr val="737373"/>
                </a:solidFill>
                <a:latin typeface="Arial Nova Light" panose="020B0304020202020204" pitchFamily="34" charset="0"/>
              </a:rPr>
              <a:t>balsamic vinegar</a:t>
            </a:r>
            <a:endParaRPr lang="en-US" dirty="0">
              <a:solidFill>
                <a:srgbClr val="737373"/>
              </a:solidFill>
              <a:latin typeface="Arial Nova Light" panose="020B0304020202020204" pitchFamily="34" charset="0"/>
            </a:endParaRPr>
          </a:p>
          <a:p>
            <a:pPr>
              <a:buFont typeface="Wingdings" panose="05000000000000000000" pitchFamily="2" charset="2"/>
              <a:buChar char="q"/>
            </a:pPr>
            <a:r>
              <a:rPr lang="en-US" b="1" dirty="0">
                <a:solidFill>
                  <a:srgbClr val="737373"/>
                </a:solidFill>
                <a:latin typeface="Arial Nova Light" panose="020B0304020202020204" pitchFamily="34" charset="0"/>
              </a:rPr>
              <a:t>BBQ sauce</a:t>
            </a:r>
            <a:endParaRPr lang="en-US" dirty="0">
              <a:solidFill>
                <a:srgbClr val="737373"/>
              </a:solidFill>
              <a:latin typeface="Arial Nova Light" panose="020B0304020202020204" pitchFamily="34" charset="0"/>
            </a:endParaRPr>
          </a:p>
          <a:p>
            <a:pPr>
              <a:buFont typeface="Wingdings" panose="05000000000000000000" pitchFamily="2" charset="2"/>
              <a:buChar char="q"/>
            </a:pPr>
            <a:r>
              <a:rPr lang="en-US" b="1" dirty="0">
                <a:solidFill>
                  <a:schemeClr val="bg1"/>
                </a:solidFill>
                <a:latin typeface="Arial Nova Light" panose="020B0304020202020204" pitchFamily="34" charset="0"/>
              </a:rPr>
              <a:t>Stout beer</a:t>
            </a:r>
          </a:p>
          <a:p>
            <a:pPr>
              <a:buFont typeface="Wingdings" panose="05000000000000000000" pitchFamily="2" charset="2"/>
              <a:buChar char="q"/>
            </a:pPr>
            <a:r>
              <a:rPr lang="en-US" dirty="0">
                <a:solidFill>
                  <a:srgbClr val="737373"/>
                </a:solidFill>
                <a:latin typeface="Arial Nova Light" panose="020B0304020202020204" pitchFamily="34" charset="0"/>
              </a:rPr>
              <a:t>Generic Tequila </a:t>
            </a:r>
          </a:p>
          <a:p>
            <a:pPr>
              <a:buFont typeface="Wingdings" panose="05000000000000000000" pitchFamily="2" charset="2"/>
              <a:buChar char="q"/>
            </a:pPr>
            <a:r>
              <a:rPr lang="en-US" dirty="0">
                <a:solidFill>
                  <a:srgbClr val="737373"/>
                </a:solidFill>
                <a:latin typeface="Arial Nova Light" panose="020B0304020202020204" pitchFamily="34" charset="0"/>
              </a:rPr>
              <a:t>Goat cheese </a:t>
            </a:r>
          </a:p>
          <a:p>
            <a:pPr>
              <a:buFont typeface="Wingdings" panose="05000000000000000000" pitchFamily="2" charset="2"/>
              <a:buChar char="q"/>
            </a:pPr>
            <a:r>
              <a:rPr lang="en-US" dirty="0">
                <a:solidFill>
                  <a:srgbClr val="737373"/>
                </a:solidFill>
                <a:latin typeface="Arial Nova Light" panose="020B0304020202020204" pitchFamily="34" charset="0"/>
              </a:rPr>
              <a:t>Blue Cheese </a:t>
            </a:r>
          </a:p>
          <a:p>
            <a:pPr>
              <a:buFont typeface="Wingdings" panose="05000000000000000000" pitchFamily="2" charset="2"/>
              <a:buChar char="q"/>
            </a:pPr>
            <a:r>
              <a:rPr lang="en-US" dirty="0">
                <a:solidFill>
                  <a:srgbClr val="E4E4E4"/>
                </a:solidFill>
                <a:latin typeface="Arial Nova" panose="020B0504020202020204" pitchFamily="34" charset="0"/>
              </a:rPr>
              <a:t>salsa </a:t>
            </a:r>
          </a:p>
        </p:txBody>
      </p:sp>
    </p:spTree>
    <p:extLst>
      <p:ext uri="{BB962C8B-B14F-4D97-AF65-F5344CB8AC3E}">
        <p14:creationId xmlns:p14="http://schemas.microsoft.com/office/powerpoint/2010/main" val="19476717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8201" y="970228"/>
            <a:ext cx="10498664" cy="5016758"/>
          </a:xfrm>
          <a:prstGeom prst="rect">
            <a:avLst/>
          </a:prstGeom>
        </p:spPr>
        <p:txBody>
          <a:bodyPr wrap="square" anchor="ctr">
            <a:spAutoFit/>
          </a:bodyPr>
          <a:lstStyle/>
          <a:p>
            <a:r>
              <a:rPr lang="en-US" sz="3200" b="0" i="0" u="none" strike="noStrike" baseline="0" dirty="0">
                <a:solidFill>
                  <a:srgbClr val="737373"/>
                </a:solidFill>
                <a:latin typeface="Arial Nova Light" panose="020B0304020202020204" pitchFamily="34" charset="0"/>
              </a:rPr>
              <a:t>	</a:t>
            </a:r>
            <a:r>
              <a:rPr lang="en-US" sz="3200" dirty="0">
                <a:solidFill>
                  <a:srgbClr val="737373"/>
                </a:solidFill>
                <a:latin typeface="Arial Nova Light" panose="020B0304020202020204" pitchFamily="34" charset="0"/>
              </a:rPr>
              <a:t>Your goal during the dinner is to get to know the other characters. </a:t>
            </a:r>
            <a:r>
              <a:rPr lang="en-US" sz="3200" dirty="0">
                <a:solidFill>
                  <a:srgbClr val="E4E4E4"/>
                </a:solidFill>
                <a:latin typeface="Arial Nova" panose="020B0504020202020204" pitchFamily="34" charset="0"/>
              </a:rPr>
              <a:t>Introduce</a:t>
            </a:r>
            <a:r>
              <a:rPr lang="en-US" sz="3200" dirty="0">
                <a:solidFill>
                  <a:srgbClr val="737373"/>
                </a:solidFill>
                <a:latin typeface="Arial Nova Light" panose="020B0304020202020204" pitchFamily="34" charset="0"/>
              </a:rPr>
              <a:t> yourselves, exchange </a:t>
            </a:r>
            <a:r>
              <a:rPr lang="en-US" sz="3200" dirty="0">
                <a:solidFill>
                  <a:srgbClr val="E4E4E4"/>
                </a:solidFill>
                <a:latin typeface="Arial Nova" panose="020B0504020202020204" pitchFamily="34" charset="0"/>
              </a:rPr>
              <a:t>backgrounds</a:t>
            </a:r>
            <a:r>
              <a:rPr lang="en-US" sz="3200" dirty="0">
                <a:solidFill>
                  <a:srgbClr val="737373"/>
                </a:solidFill>
                <a:latin typeface="Arial Nova Light" panose="020B0304020202020204" pitchFamily="34" charset="0"/>
              </a:rPr>
              <a:t>, and trade </a:t>
            </a:r>
            <a:r>
              <a:rPr lang="en-US" sz="3200" dirty="0">
                <a:solidFill>
                  <a:srgbClr val="FFC000"/>
                </a:solidFill>
                <a:latin typeface="Arial Nova" panose="020B0504020202020204" pitchFamily="34" charset="0"/>
              </a:rPr>
              <a:t>gossip</a:t>
            </a:r>
            <a:r>
              <a:rPr lang="en-US" sz="3200" dirty="0">
                <a:solidFill>
                  <a:srgbClr val="737373"/>
                </a:solidFill>
                <a:latin typeface="Arial Nova Light" panose="020B0304020202020204" pitchFamily="34" charset="0"/>
              </a:rPr>
              <a:t>. You should find there are some interesting </a:t>
            </a:r>
            <a:r>
              <a:rPr lang="en-US" sz="3200" dirty="0">
                <a:solidFill>
                  <a:srgbClr val="E4E4E4"/>
                </a:solidFill>
                <a:latin typeface="Arial Nova" panose="020B0504020202020204" pitchFamily="34" charset="0"/>
              </a:rPr>
              <a:t>secrets</a:t>
            </a:r>
            <a:r>
              <a:rPr lang="en-US" sz="3200" dirty="0">
                <a:solidFill>
                  <a:srgbClr val="737373"/>
                </a:solidFill>
                <a:latin typeface="Arial Nova Light" panose="020B0304020202020204" pitchFamily="34" charset="0"/>
              </a:rPr>
              <a:t> in the room - maybe even a secret or two for which one would kill. This means that you should pay special attention whenever you feel that a guest has something to hide. Even more importantly, make sure to </a:t>
            </a:r>
            <a:r>
              <a:rPr lang="en-US" sz="3200" dirty="0">
                <a:solidFill>
                  <a:srgbClr val="E4E4E4"/>
                </a:solidFill>
                <a:latin typeface="Arial Nova" panose="020B0504020202020204" pitchFamily="34" charset="0"/>
              </a:rPr>
              <a:t>protect your own secrets</a:t>
            </a:r>
            <a:r>
              <a:rPr lang="en-US" sz="3200" dirty="0">
                <a:solidFill>
                  <a:srgbClr val="737373"/>
                </a:solidFill>
                <a:latin typeface="Arial Nova Light" panose="020B0304020202020204" pitchFamily="34" charset="0"/>
              </a:rPr>
              <a:t>; you don’t want people drawing any unfavorable conclusions about you. Not in this prestigious crowd. 	</a:t>
            </a:r>
            <a:endParaRPr lang="en-US" sz="3200" b="0" i="0" u="none" strike="noStrike" baseline="0" dirty="0">
              <a:solidFill>
                <a:srgbClr val="737373"/>
              </a:solidFill>
              <a:latin typeface="Arial Nova Light" panose="020B0304020202020204" pitchFamily="34" charset="0"/>
            </a:endParaRPr>
          </a:p>
        </p:txBody>
      </p:sp>
    </p:spTree>
    <p:extLst>
      <p:ext uri="{BB962C8B-B14F-4D97-AF65-F5344CB8AC3E}">
        <p14:creationId xmlns:p14="http://schemas.microsoft.com/office/powerpoint/2010/main" val="18400280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66801" y="2201335"/>
            <a:ext cx="10041464" cy="2554545"/>
          </a:xfrm>
          <a:prstGeom prst="rect">
            <a:avLst/>
          </a:prstGeom>
        </p:spPr>
        <p:txBody>
          <a:bodyPr wrap="square" anchor="ctr">
            <a:spAutoFit/>
          </a:bodyPr>
          <a:lstStyle/>
          <a:p>
            <a:r>
              <a:rPr lang="en-US" sz="3200" b="0" i="0" u="none" strike="noStrike" baseline="0" dirty="0">
                <a:solidFill>
                  <a:srgbClr val="737373"/>
                </a:solidFill>
                <a:latin typeface="Arial Nova Light" panose="020B0304020202020204" pitchFamily="34" charset="0"/>
              </a:rPr>
              <a:t>	</a:t>
            </a:r>
            <a:r>
              <a:rPr lang="en-US" sz="3200" dirty="0">
                <a:solidFill>
                  <a:srgbClr val="737373"/>
                </a:solidFill>
                <a:latin typeface="Arial Nova Light" panose="020B0304020202020204" pitchFamily="34" charset="0"/>
              </a:rPr>
              <a:t>Each character sheet includes </a:t>
            </a:r>
            <a:r>
              <a:rPr lang="en-US" sz="3200" b="1" dirty="0">
                <a:solidFill>
                  <a:srgbClr val="FFC000"/>
                </a:solidFill>
                <a:latin typeface="Arial Nova" panose="020B0504020202020204" pitchFamily="34" charset="0"/>
              </a:rPr>
              <a:t>Gossip &amp; Objectives </a:t>
            </a:r>
            <a:r>
              <a:rPr lang="en-US" sz="3200" dirty="0">
                <a:solidFill>
                  <a:srgbClr val="737373"/>
                </a:solidFill>
                <a:latin typeface="Arial Nova Light" panose="020B0304020202020204" pitchFamily="34" charset="0"/>
              </a:rPr>
              <a:t>pages that detail what you </a:t>
            </a:r>
            <a:r>
              <a:rPr lang="en-US" sz="3200" dirty="0">
                <a:solidFill>
                  <a:srgbClr val="E4E4E4"/>
                </a:solidFill>
                <a:latin typeface="Arial Nova" panose="020B0504020202020204" pitchFamily="34" charset="0"/>
              </a:rPr>
              <a:t>know</a:t>
            </a:r>
            <a:r>
              <a:rPr lang="en-US" sz="3200" dirty="0">
                <a:solidFill>
                  <a:srgbClr val="737373"/>
                </a:solidFill>
                <a:latin typeface="Arial Nova Light" panose="020B0304020202020204" pitchFamily="34" charset="0"/>
              </a:rPr>
              <a:t> about the </a:t>
            </a:r>
            <a:r>
              <a:rPr lang="en-US" sz="3200" dirty="0">
                <a:solidFill>
                  <a:srgbClr val="737373"/>
                </a:solidFill>
                <a:latin typeface="Arial Nova" panose="020B0504020202020204" pitchFamily="34" charset="0"/>
              </a:rPr>
              <a:t>other guests </a:t>
            </a:r>
            <a:r>
              <a:rPr lang="en-US" sz="3200" b="1" dirty="0">
                <a:solidFill>
                  <a:srgbClr val="737373"/>
                </a:solidFill>
                <a:latin typeface="Arial Nova" panose="020B0504020202020204" pitchFamily="34" charset="0"/>
              </a:rPr>
              <a:t>(secret). </a:t>
            </a:r>
            <a:r>
              <a:rPr lang="en-US" sz="3200" dirty="0">
                <a:solidFill>
                  <a:srgbClr val="737373"/>
                </a:solidFill>
                <a:latin typeface="Arial Nova Light" panose="020B0304020202020204" pitchFamily="34" charset="0"/>
              </a:rPr>
              <a:t>Check your sheet before you start a conversation so you know with whom you’re dealing. 	</a:t>
            </a:r>
          </a:p>
        </p:txBody>
      </p:sp>
    </p:spTree>
    <p:extLst>
      <p:ext uri="{BB962C8B-B14F-4D97-AF65-F5344CB8AC3E}">
        <p14:creationId xmlns:p14="http://schemas.microsoft.com/office/powerpoint/2010/main" val="14123379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789040" y="-14595"/>
            <a:ext cx="5319252" cy="6888621"/>
          </a:xfrm>
          <a:prstGeom prst="rect">
            <a:avLst/>
          </a:prstGeom>
        </p:spPr>
      </p:pic>
      <p:pic>
        <p:nvPicPr>
          <p:cNvPr id="5" name="Picture 4"/>
          <p:cNvPicPr>
            <a:picLocks noChangeAspect="1"/>
          </p:cNvPicPr>
          <p:nvPr/>
        </p:nvPicPr>
        <p:blipFill>
          <a:blip r:embed="rId3"/>
          <a:stretch>
            <a:fillRect/>
          </a:stretch>
        </p:blipFill>
        <p:spPr>
          <a:xfrm>
            <a:off x="6108292" y="-29496"/>
            <a:ext cx="5304163" cy="6918801"/>
          </a:xfrm>
          <a:prstGeom prst="rect">
            <a:avLst/>
          </a:prstGeom>
        </p:spPr>
      </p:pic>
    </p:spTree>
    <p:extLst>
      <p:ext uri="{BB962C8B-B14F-4D97-AF65-F5344CB8AC3E}">
        <p14:creationId xmlns:p14="http://schemas.microsoft.com/office/powerpoint/2010/main" val="4974576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95351" y="2324444"/>
            <a:ext cx="10384364" cy="2308324"/>
          </a:xfrm>
          <a:prstGeom prst="rect">
            <a:avLst/>
          </a:prstGeom>
        </p:spPr>
        <p:txBody>
          <a:bodyPr wrap="square" anchor="ctr">
            <a:spAutoFit/>
          </a:bodyPr>
          <a:lstStyle/>
          <a:p>
            <a:r>
              <a:rPr lang="en-US" sz="3200" b="0" i="0" u="none" strike="noStrike" baseline="0" dirty="0">
                <a:solidFill>
                  <a:srgbClr val="737373"/>
                </a:solidFill>
                <a:latin typeface="Arial Nova Light" panose="020B0304020202020204" pitchFamily="34" charset="0"/>
              </a:rPr>
              <a:t>	</a:t>
            </a:r>
            <a:r>
              <a:rPr lang="en-US" sz="3200" b="1" dirty="0">
                <a:solidFill>
                  <a:srgbClr val="737373"/>
                </a:solidFill>
                <a:latin typeface="Arial Nova Light" panose="020B0304020202020204" pitchFamily="34" charset="0"/>
              </a:rPr>
              <a:t>Please note:  </a:t>
            </a:r>
            <a:r>
              <a:rPr lang="en-US" sz="3200" dirty="0">
                <a:solidFill>
                  <a:srgbClr val="737373"/>
                </a:solidFill>
                <a:latin typeface="Arial Nova Light" panose="020B0304020202020204" pitchFamily="34" charset="0"/>
              </a:rPr>
              <a:t>Some of the characters </a:t>
            </a:r>
            <a:r>
              <a:rPr lang="en-US" sz="3200" dirty="0">
                <a:solidFill>
                  <a:srgbClr val="E4E4E4"/>
                </a:solidFill>
                <a:latin typeface="Arial Nova Light" panose="020B0304020202020204" pitchFamily="34" charset="0"/>
              </a:rPr>
              <a:t>will not be coming</a:t>
            </a:r>
            <a:r>
              <a:rPr lang="en-US" sz="3200" dirty="0">
                <a:solidFill>
                  <a:srgbClr val="737373"/>
                </a:solidFill>
                <a:latin typeface="Arial Nova Light" panose="020B0304020202020204" pitchFamily="34" charset="0"/>
              </a:rPr>
              <a:t> to the party.  I have </a:t>
            </a:r>
            <a:r>
              <a:rPr lang="en-US" sz="3200" dirty="0">
                <a:solidFill>
                  <a:srgbClr val="E4E4E4"/>
                </a:solidFill>
                <a:latin typeface="Arial Nova Light" panose="020B0304020202020204" pitchFamily="34" charset="0"/>
              </a:rPr>
              <a:t>crossed out </a:t>
            </a:r>
            <a:r>
              <a:rPr lang="en-US" sz="3200" dirty="0">
                <a:solidFill>
                  <a:srgbClr val="737373"/>
                </a:solidFill>
                <a:latin typeface="Arial Nova Light" panose="020B0304020202020204" pitchFamily="34" charset="0"/>
              </a:rPr>
              <a:t>those characters.  </a:t>
            </a:r>
          </a:p>
          <a:p>
            <a:endParaRPr lang="en-US" sz="3200" dirty="0">
              <a:solidFill>
                <a:srgbClr val="737373"/>
              </a:solidFill>
              <a:latin typeface="Arial Nova Light" panose="020B0304020202020204" pitchFamily="34" charset="0"/>
            </a:endParaRPr>
          </a:p>
          <a:p>
            <a:pPr algn="ctr"/>
            <a:r>
              <a:rPr lang="en-US" sz="2400" i="1" dirty="0">
                <a:solidFill>
                  <a:srgbClr val="737373"/>
                </a:solidFill>
                <a:latin typeface="Arial Nova Light" panose="020B0304020202020204" pitchFamily="34" charset="0"/>
              </a:rPr>
              <a:t>You may hear these names in your conversations, but you will not be interacting directly with those characters today. </a:t>
            </a:r>
            <a:endParaRPr lang="en-US" sz="2400" b="0" i="1" u="none" strike="noStrike" baseline="0" dirty="0">
              <a:solidFill>
                <a:srgbClr val="737373"/>
              </a:solidFill>
              <a:latin typeface="Arial Nova Light" panose="020B0304020202020204" pitchFamily="34" charset="0"/>
            </a:endParaRPr>
          </a:p>
        </p:txBody>
      </p:sp>
    </p:spTree>
    <p:extLst>
      <p:ext uri="{BB962C8B-B14F-4D97-AF65-F5344CB8AC3E}">
        <p14:creationId xmlns:p14="http://schemas.microsoft.com/office/powerpoint/2010/main" val="12266810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04851" y="1462670"/>
            <a:ext cx="10765364" cy="4031873"/>
          </a:xfrm>
          <a:prstGeom prst="rect">
            <a:avLst/>
          </a:prstGeom>
        </p:spPr>
        <p:txBody>
          <a:bodyPr wrap="square" anchor="ctr">
            <a:spAutoFit/>
          </a:bodyPr>
          <a:lstStyle/>
          <a:p>
            <a:r>
              <a:rPr lang="en-US" sz="3200" b="0" i="0" u="none" strike="noStrike" baseline="0" dirty="0">
                <a:solidFill>
                  <a:srgbClr val="737373"/>
                </a:solidFill>
                <a:latin typeface="Arial Nova Light" panose="020B0304020202020204" pitchFamily="34" charset="0"/>
              </a:rPr>
              <a:t>	</a:t>
            </a:r>
            <a:r>
              <a:rPr lang="en-US" sz="3200" dirty="0">
                <a:solidFill>
                  <a:srgbClr val="737373"/>
                </a:solidFill>
                <a:latin typeface="Arial Nova Light" panose="020B0304020202020204" pitchFamily="34" charset="0"/>
              </a:rPr>
              <a:t>Please, </a:t>
            </a:r>
            <a:r>
              <a:rPr lang="en-US" sz="3200" dirty="0">
                <a:solidFill>
                  <a:srgbClr val="E4E4E4"/>
                </a:solidFill>
                <a:latin typeface="Arial Nova" panose="020B0504020202020204" pitchFamily="34" charset="0"/>
              </a:rPr>
              <a:t>read</a:t>
            </a:r>
            <a:r>
              <a:rPr lang="en-US" sz="3200" dirty="0">
                <a:solidFill>
                  <a:srgbClr val="737373"/>
                </a:solidFill>
                <a:latin typeface="Arial Nova Light" panose="020B0304020202020204" pitchFamily="34" charset="0"/>
              </a:rPr>
              <a:t> over your </a:t>
            </a:r>
            <a:r>
              <a:rPr lang="en-US" sz="3200" b="1" dirty="0">
                <a:solidFill>
                  <a:srgbClr val="FFC000"/>
                </a:solidFill>
                <a:latin typeface="Arial Nova" panose="020B0504020202020204" pitchFamily="34" charset="0"/>
              </a:rPr>
              <a:t>character sheets </a:t>
            </a:r>
            <a:r>
              <a:rPr lang="en-US" sz="3200" dirty="0">
                <a:solidFill>
                  <a:srgbClr val="737373"/>
                </a:solidFill>
                <a:latin typeface="Arial Nova Light" panose="020B0304020202020204" pitchFamily="34" charset="0"/>
              </a:rPr>
              <a:t>and make sure you understand everything. Remember not to show your character sheets to anyone else and to be careful with what information you end up sharing with other players. Most of you have </a:t>
            </a:r>
            <a:r>
              <a:rPr lang="en-US" sz="3200" dirty="0">
                <a:solidFill>
                  <a:srgbClr val="E4E4E4"/>
                </a:solidFill>
                <a:latin typeface="Arial Nova Light" panose="020B0304020202020204" pitchFamily="34" charset="0"/>
              </a:rPr>
              <a:t>secret information </a:t>
            </a:r>
            <a:r>
              <a:rPr lang="en-US" sz="3200" dirty="0">
                <a:solidFill>
                  <a:srgbClr val="737373"/>
                </a:solidFill>
                <a:latin typeface="Arial Nova Light" panose="020B0304020202020204" pitchFamily="34" charset="0"/>
              </a:rPr>
              <a:t>listed on your sheet your character wouldn’t want to disclose to just anyone. Please take a minute to read over your character sheets now. 	</a:t>
            </a:r>
            <a:r>
              <a:rPr lang="en-US" sz="3200" b="0" i="0" u="none" strike="noStrike" baseline="0" dirty="0">
                <a:solidFill>
                  <a:srgbClr val="737373"/>
                </a:solidFill>
                <a:latin typeface="Arial Nova Light" panose="020B0304020202020204" pitchFamily="34" charset="0"/>
              </a:rPr>
              <a:t>	</a:t>
            </a:r>
          </a:p>
        </p:txBody>
      </p:sp>
    </p:spTree>
    <p:extLst>
      <p:ext uri="{BB962C8B-B14F-4D97-AF65-F5344CB8AC3E}">
        <p14:creationId xmlns:p14="http://schemas.microsoft.com/office/powerpoint/2010/main" val="27308023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00138"/>
            <a:ext cx="4819650" cy="1500187"/>
          </a:xfrm>
        </p:spPr>
        <p:txBody>
          <a:bodyPr>
            <a:normAutofit/>
          </a:bodyPr>
          <a:lstStyle/>
          <a:p>
            <a:r>
              <a:rPr lang="en-US" sz="8000" b="1" dirty="0">
                <a:solidFill>
                  <a:srgbClr val="FFC000"/>
                </a:solidFill>
                <a:latin typeface="Caviar Dreams" panose="020B0402020204020504" pitchFamily="34" charset="0"/>
              </a:rPr>
              <a:t>Awards </a:t>
            </a:r>
          </a:p>
        </p:txBody>
      </p:sp>
      <p:sp>
        <p:nvSpPr>
          <p:cNvPr id="3" name="Text Placeholder 2"/>
          <p:cNvSpPr>
            <a:spLocks noGrp="1"/>
          </p:cNvSpPr>
          <p:nvPr>
            <p:ph type="body" idx="1"/>
          </p:nvPr>
        </p:nvSpPr>
        <p:spPr>
          <a:xfrm>
            <a:off x="838200" y="2627314"/>
            <a:ext cx="4572000" cy="1047750"/>
          </a:xfrm>
        </p:spPr>
        <p:txBody>
          <a:bodyPr>
            <a:normAutofit/>
          </a:bodyPr>
          <a:lstStyle/>
          <a:p>
            <a:r>
              <a:rPr lang="en-US" dirty="0">
                <a:solidFill>
                  <a:srgbClr val="737373"/>
                </a:solidFill>
                <a:latin typeface="Arial Nova" panose="020B0504020202020204" pitchFamily="34" charset="0"/>
              </a:rPr>
              <a:t>Best Dressed</a:t>
            </a:r>
          </a:p>
          <a:p>
            <a:r>
              <a:rPr lang="en-US" dirty="0">
                <a:solidFill>
                  <a:srgbClr val="737373"/>
                </a:solidFill>
                <a:latin typeface="Arial Nova" panose="020B0504020202020204" pitchFamily="34" charset="0"/>
              </a:rPr>
              <a:t>Best Actor</a:t>
            </a:r>
          </a:p>
        </p:txBody>
      </p:sp>
      <p:pic>
        <p:nvPicPr>
          <p:cNvPr id="5122" name="Picture 2"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81800" y="2090738"/>
            <a:ext cx="4572000" cy="4572000"/>
          </a:xfrm>
          <a:prstGeom prst="ellipse">
            <a:avLst/>
          </a:prstGeom>
          <a:ln>
            <a:noFill/>
          </a:ln>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22975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clrChange>
              <a:clrFrom>
                <a:srgbClr val="FFF200"/>
              </a:clrFrom>
              <a:clrTo>
                <a:srgbClr val="FFF200">
                  <a:alpha val="0"/>
                </a:srgbClr>
              </a:clrTo>
            </a:clrChange>
          </a:blip>
          <a:stretch>
            <a:fillRect/>
          </a:stretch>
        </p:blipFill>
        <p:spPr>
          <a:xfrm>
            <a:off x="1795462" y="109537"/>
            <a:ext cx="8601075" cy="663892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11832632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ow Central Park was saved">
            <a:extLst>
              <a:ext uri="{FF2B5EF4-FFF2-40B4-BE49-F238E27FC236}">
                <a16:creationId xmlns:a16="http://schemas.microsoft.com/office/drawing/2014/main" id="{BC63013C-C305-437C-8856-2A53062E66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81317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9810155"/>
      </p:ext>
    </p:extLst>
  </p:cSld>
  <p:clrMapOvr>
    <a:masterClrMapping/>
  </p:clrMapOvr>
  <p:transition spd="med">
    <p:pull/>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clrChange>
              <a:clrFrom>
                <a:srgbClr val="FFF200"/>
              </a:clrFrom>
              <a:clrTo>
                <a:srgbClr val="FFF200">
                  <a:alpha val="0"/>
                </a:srgbClr>
              </a:clrTo>
            </a:clrChange>
          </a:blip>
          <a:stretch>
            <a:fillRect/>
          </a:stretch>
        </p:blipFill>
        <p:spPr>
          <a:xfrm>
            <a:off x="1804987" y="157162"/>
            <a:ext cx="8582025" cy="654367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2043643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558271"/>
            <a:ext cx="10515600" cy="1075795"/>
          </a:xfrm>
        </p:spPr>
        <p:txBody>
          <a:bodyPr anchor="ctr"/>
          <a:lstStyle/>
          <a:p>
            <a:pPr algn="ctr"/>
            <a:r>
              <a:rPr lang="en-US" b="1" dirty="0">
                <a:solidFill>
                  <a:srgbClr val="E4E4E4"/>
                </a:solidFill>
                <a:latin typeface="Caviar Dreams" panose="020B0402020204020504" pitchFamily="34" charset="0"/>
              </a:rPr>
              <a:t>What to bring: </a:t>
            </a:r>
          </a:p>
        </p:txBody>
      </p:sp>
      <p:sp>
        <p:nvSpPr>
          <p:cNvPr id="3" name="Text Placeholder 2"/>
          <p:cNvSpPr>
            <a:spLocks noGrp="1"/>
          </p:cNvSpPr>
          <p:nvPr>
            <p:ph type="body" idx="1"/>
          </p:nvPr>
        </p:nvSpPr>
        <p:spPr>
          <a:xfrm>
            <a:off x="848784" y="1930401"/>
            <a:ext cx="10515600" cy="4159250"/>
          </a:xfrm>
        </p:spPr>
        <p:txBody>
          <a:bodyPr anchor="ctr">
            <a:normAutofit/>
          </a:bodyPr>
          <a:lstStyle/>
          <a:p>
            <a:pPr algn="ctr"/>
            <a:r>
              <a:rPr lang="en-US" sz="3200" dirty="0">
                <a:solidFill>
                  <a:srgbClr val="737373"/>
                </a:solidFill>
                <a:latin typeface="Arial Nova Light" panose="020B0304020202020204" pitchFamily="34" charset="0"/>
              </a:rPr>
              <a:t>Food</a:t>
            </a:r>
          </a:p>
          <a:p>
            <a:pPr algn="ctr"/>
            <a:endParaRPr lang="en-US" sz="3200" dirty="0">
              <a:solidFill>
                <a:srgbClr val="737373"/>
              </a:solidFill>
              <a:latin typeface="Arial Nova Light" panose="020B0304020202020204" pitchFamily="34" charset="0"/>
            </a:endParaRPr>
          </a:p>
          <a:p>
            <a:pPr algn="ctr"/>
            <a:r>
              <a:rPr lang="en-US" sz="3200" b="1" dirty="0">
                <a:solidFill>
                  <a:srgbClr val="737373"/>
                </a:solidFill>
                <a:latin typeface="Arial Nova Light" panose="020B0304020202020204" pitchFamily="34" charset="0"/>
              </a:rPr>
              <a:t>Character Sheet</a:t>
            </a:r>
          </a:p>
          <a:p>
            <a:pPr algn="ctr"/>
            <a:endParaRPr lang="en-US" sz="3200" dirty="0">
              <a:solidFill>
                <a:srgbClr val="737373"/>
              </a:solidFill>
              <a:latin typeface="Arial Nova Light" panose="020B0304020202020204" pitchFamily="34" charset="0"/>
            </a:endParaRPr>
          </a:p>
          <a:p>
            <a:pPr algn="ctr"/>
            <a:r>
              <a:rPr lang="en-US" sz="3200" dirty="0">
                <a:solidFill>
                  <a:srgbClr val="737373"/>
                </a:solidFill>
                <a:latin typeface="Arial Nova Light" panose="020B0304020202020204" pitchFamily="34" charset="0"/>
              </a:rPr>
              <a:t>Costume </a:t>
            </a:r>
          </a:p>
          <a:p>
            <a:pPr algn="ctr"/>
            <a:endParaRPr lang="en-US" sz="3200" dirty="0">
              <a:solidFill>
                <a:srgbClr val="737373"/>
              </a:solidFill>
              <a:latin typeface="Arial Nova Light" panose="020B0304020202020204" pitchFamily="34" charset="0"/>
            </a:endParaRPr>
          </a:p>
          <a:p>
            <a:pPr algn="ctr"/>
            <a:r>
              <a:rPr lang="en-US" sz="3200" dirty="0">
                <a:solidFill>
                  <a:srgbClr val="737373"/>
                </a:solidFill>
                <a:latin typeface="Arial Nova Light" panose="020B0304020202020204" pitchFamily="34" charset="0"/>
              </a:rPr>
              <a:t>Empty stomach   </a:t>
            </a:r>
          </a:p>
        </p:txBody>
      </p:sp>
    </p:spTree>
    <p:extLst>
      <p:ext uri="{BB962C8B-B14F-4D97-AF65-F5344CB8AC3E}">
        <p14:creationId xmlns:p14="http://schemas.microsoft.com/office/powerpoint/2010/main" val="1209530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ow Central Park was saved">
            <a:extLst>
              <a:ext uri="{FF2B5EF4-FFF2-40B4-BE49-F238E27FC236}">
                <a16:creationId xmlns:a16="http://schemas.microsoft.com/office/drawing/2014/main" id="{BC63013C-C305-437C-8856-2A53062E6604}"/>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0" y="-1"/>
            <a:ext cx="12192000" cy="813176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1038225" y="3271837"/>
            <a:ext cx="10515600" cy="1147763"/>
          </a:xfrm>
        </p:spPr>
        <p:txBody>
          <a:bodyPr anchor="ctr">
            <a:noAutofit/>
          </a:bodyPr>
          <a:lstStyle/>
          <a:p>
            <a:pPr marL="0" indent="0" algn="ctr">
              <a:buNone/>
            </a:pPr>
            <a:r>
              <a:rPr lang="en-US" sz="9600" dirty="0">
                <a:solidFill>
                  <a:srgbClr val="E4E4E4"/>
                </a:solidFill>
                <a:latin typeface="Arial Black" panose="020B0A04020102020204" pitchFamily="34" charset="0"/>
              </a:rPr>
              <a:t>Central Park</a:t>
            </a:r>
          </a:p>
        </p:txBody>
      </p:sp>
    </p:spTree>
    <p:extLst>
      <p:ext uri="{BB962C8B-B14F-4D97-AF65-F5344CB8AC3E}">
        <p14:creationId xmlns:p14="http://schemas.microsoft.com/office/powerpoint/2010/main" val="3693542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empire state build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33487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9726271"/>
      </p:ext>
    </p:extLst>
  </p:cSld>
  <p:clrMapOvr>
    <a:masterClrMapping/>
  </p:clrMapOvr>
  <p:transition spd="med">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empire state building"/>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0" y="0"/>
            <a:ext cx="12334874"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B8A875E5-AC75-4C7B-9E28-B90F49B9E602}"/>
              </a:ext>
            </a:extLst>
          </p:cNvPr>
          <p:cNvSpPr>
            <a:spLocks noGrp="1"/>
          </p:cNvSpPr>
          <p:nvPr>
            <p:ph idx="1"/>
          </p:nvPr>
        </p:nvSpPr>
        <p:spPr>
          <a:xfrm>
            <a:off x="185737" y="1600652"/>
            <a:ext cx="11129913" cy="2614160"/>
          </a:xfrm>
        </p:spPr>
        <p:txBody>
          <a:bodyPr anchor="ctr">
            <a:noAutofit/>
          </a:bodyPr>
          <a:lstStyle/>
          <a:p>
            <a:pPr marL="0" indent="0" algn="ctr">
              <a:buNone/>
            </a:pPr>
            <a:r>
              <a:rPr lang="en-US" sz="8800" dirty="0">
                <a:solidFill>
                  <a:srgbClr val="E4E4E4"/>
                </a:solidFill>
                <a:latin typeface="Arial Black" panose="020B0A04020102020204" pitchFamily="34" charset="0"/>
              </a:rPr>
              <a:t>Empire    State  Building</a:t>
            </a:r>
          </a:p>
        </p:txBody>
      </p:sp>
    </p:spTree>
    <p:extLst>
      <p:ext uri="{BB962C8B-B14F-4D97-AF65-F5344CB8AC3E}">
        <p14:creationId xmlns:p14="http://schemas.microsoft.com/office/powerpoint/2010/main" val="389101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statue of liberty"/>
          <p:cNvPicPr>
            <a:picLocks noChangeAspect="1" noChangeArrowheads="1"/>
          </p:cNvPicPr>
          <p:nvPr/>
        </p:nvPicPr>
        <p:blipFill rotWithShape="1">
          <a:blip r:embed="rId2">
            <a:extLst>
              <a:ext uri="{28A0092B-C50C-407E-A947-70E740481C1C}">
                <a14:useLocalDpi xmlns:a14="http://schemas.microsoft.com/office/drawing/2010/main" val="0"/>
              </a:ext>
            </a:extLst>
          </a:blip>
          <a:srcRect l="2268" r="4398"/>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5985285"/>
      </p:ext>
    </p:extLst>
  </p:cSld>
  <p:clrMapOvr>
    <a:masterClrMapping/>
  </p:clrMapOvr>
  <p:transition spd="med">
    <p:pull/>
  </p:transition>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docProps/app.xml><?xml version="1.0" encoding="utf-8"?>
<Properties xmlns="http://schemas.openxmlformats.org/officeDocument/2006/extended-properties" xmlns:vt="http://schemas.openxmlformats.org/officeDocument/2006/docPropsVTypes">
  <Template>Office Theme</Template>
  <TotalTime>412</TotalTime>
  <Words>629</Words>
  <Application>Microsoft Office PowerPoint</Application>
  <PresentationFormat>Widescreen</PresentationFormat>
  <Paragraphs>83</Paragraphs>
  <Slides>51</Slides>
  <Notes>0</Notes>
  <HiddenSlides>2</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51</vt:i4>
      </vt:variant>
    </vt:vector>
  </HeadingPairs>
  <TitlesOfParts>
    <vt:vector size="60" baseType="lpstr">
      <vt:lpstr>Wingdings</vt:lpstr>
      <vt:lpstr>Caviar Dreams</vt:lpstr>
      <vt:lpstr>Arial Nova Light</vt:lpstr>
      <vt:lpstr>Arial Nova</vt:lpstr>
      <vt:lpstr>Calibri</vt:lpstr>
      <vt:lpstr>Calibri Light</vt:lpstr>
      <vt:lpstr>Arial</vt:lpstr>
      <vt:lpstr>Arial Black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Vocabulary </vt:lpstr>
      <vt:lpstr>Social Status </vt:lpstr>
      <vt:lpstr>Socialites </vt:lpstr>
      <vt:lpstr>A-List Celebrity </vt:lpstr>
      <vt:lpstr>Mingling </vt:lpstr>
      <vt:lpstr>Penthouse </vt:lpstr>
      <vt:lpstr>Debauchery   </vt:lpstr>
      <vt:lpstr>Gossip </vt:lpstr>
      <vt:lpstr>Rumor </vt:lpstr>
      <vt:lpstr>Scandal </vt:lpstr>
      <vt:lpstr>Scheming (Scheme) </vt:lpstr>
      <vt:lpstr>PowerPoint Presentation</vt:lpstr>
      <vt:lpstr>PowerPoint Presentation</vt:lpstr>
      <vt:lpstr>PowerPoint Presentation</vt:lpstr>
      <vt:lpstr>PowerPoint Presentation</vt:lpstr>
      <vt:lpstr>PowerPoint Presentation</vt:lpstr>
      <vt:lpstr>Potluck  </vt:lpstr>
      <vt:lpstr>Miracle Berries</vt:lpstr>
      <vt:lpstr>Try miracle berries with:</vt:lpstr>
      <vt:lpstr>PowerPoint Presentation</vt:lpstr>
      <vt:lpstr>PowerPoint Presentation</vt:lpstr>
      <vt:lpstr>PowerPoint Presentation</vt:lpstr>
      <vt:lpstr>PowerPoint Presentation</vt:lpstr>
      <vt:lpstr>PowerPoint Presentation</vt:lpstr>
      <vt:lpstr>Awards </vt:lpstr>
      <vt:lpstr>PowerPoint Presentation</vt:lpstr>
      <vt:lpstr>PowerPoint Presentation</vt:lpstr>
      <vt:lpstr>What to bring: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Murder in Manhattan</dc:title>
  <dc:creator>Joseph Moore</dc:creator>
  <cp:lastModifiedBy>tim schilstra</cp:lastModifiedBy>
  <cp:revision>52</cp:revision>
  <dcterms:created xsi:type="dcterms:W3CDTF">2019-01-08T08:07:35Z</dcterms:created>
  <dcterms:modified xsi:type="dcterms:W3CDTF">2021-12-09T04:53:53Z</dcterms:modified>
</cp:coreProperties>
</file>