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50" r:id="rId3"/>
    <p:sldId id="257" r:id="rId4"/>
    <p:sldId id="258" r:id="rId5"/>
    <p:sldId id="263" r:id="rId6"/>
    <p:sldId id="262" r:id="rId7"/>
    <p:sldId id="268" r:id="rId8"/>
    <p:sldId id="261" r:id="rId9"/>
    <p:sldId id="267" r:id="rId10"/>
    <p:sldId id="341" r:id="rId11"/>
    <p:sldId id="278" r:id="rId12"/>
    <p:sldId id="279" r:id="rId13"/>
    <p:sldId id="345" r:id="rId14"/>
    <p:sldId id="314" r:id="rId15"/>
    <p:sldId id="342" r:id="rId16"/>
    <p:sldId id="316" r:id="rId17"/>
    <p:sldId id="280" r:id="rId18"/>
    <p:sldId id="343" r:id="rId19"/>
    <p:sldId id="317" r:id="rId20"/>
    <p:sldId id="344" r:id="rId21"/>
    <p:sldId id="281" r:id="rId22"/>
    <p:sldId id="320" r:id="rId23"/>
    <p:sldId id="349" r:id="rId24"/>
    <p:sldId id="347" r:id="rId25"/>
    <p:sldId id="318" r:id="rId26"/>
    <p:sldId id="329" r:id="rId27"/>
    <p:sldId id="327" r:id="rId28"/>
    <p:sldId id="265" r:id="rId29"/>
    <p:sldId id="260" r:id="rId30"/>
    <p:sldId id="315" r:id="rId31"/>
    <p:sldId id="402" r:id="rId32"/>
    <p:sldId id="294" r:id="rId3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704F"/>
    <a:srgbClr val="FCB958"/>
    <a:srgbClr val="67548F"/>
    <a:srgbClr val="3F5064"/>
    <a:srgbClr val="F06400"/>
    <a:srgbClr val="DE7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2021-06-21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458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2021-06-21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6771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2021-06-21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4002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2021-06-21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1539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2021-06-21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6887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2021-06-21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8721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2021-06-21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987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2021-06-21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1854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2021-06-21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217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2021-06-21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5902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2021-06-21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3568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30F3C-FD58-413B-B011-2852E0E1297B}" type="datetimeFigureOut">
              <a:rPr lang="ko-KR" altLang="en-US" smtClean="0"/>
              <a:t>2021-06-21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6450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pagetoday.com/special-reports/apatientsjourney/79229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mR58_dqLxY" TargetMode="External"/><Relationship Id="rId2" Type="http://schemas.openxmlformats.org/officeDocument/2006/relationships/hyperlink" Target="https://www.youtube.com/watch?v=qpCnR7BOS0I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medpagetoday.com/special-reports/apatientsjourney/79229" TargetMode="External"/><Relationship Id="rId4" Type="http://schemas.openxmlformats.org/officeDocument/2006/relationships/hyperlink" Target="https://www.youtube.com/watch?v=xwbI8VOsDTo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35542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ko-KR" sz="1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</a:rPr>
              <a:t>Rhetoric </a:t>
            </a:r>
            <a:endParaRPr lang="ko-KR" alt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6617"/>
            <a:ext cx="9144000" cy="1655762"/>
          </a:xfrm>
        </p:spPr>
        <p:txBody>
          <a:bodyPr/>
          <a:lstStyle/>
          <a:p>
            <a:r>
              <a:rPr lang="en-US" altLang="ko-KR" dirty="0">
                <a:solidFill>
                  <a:srgbClr val="FCB958"/>
                </a:solidFill>
                <a:latin typeface="Arial Rounded MT Bold" panose="020F0704030504030204" pitchFamily="34" charset="0"/>
              </a:rPr>
              <a:t>Modes of Persuasion  </a:t>
            </a:r>
            <a:endParaRPr lang="ko-KR" altLang="en-US" dirty="0">
              <a:solidFill>
                <a:srgbClr val="FCB958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22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hey won't remember what you sa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97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5401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>
                <a:latin typeface="Arial Black" panose="020B0A04020102020204" pitchFamily="34" charset="0"/>
                <a:ea typeface="Segoe UI Black" panose="020B0A02040204020203" pitchFamily="34" charset="0"/>
              </a:rPr>
              <a:t>Hearts over Heads</a:t>
            </a: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27513" y="3169681"/>
            <a:ext cx="5655839" cy="2037961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rgbClr val="3F5064"/>
                </a:solidFill>
                <a:latin typeface="Arial Nova" panose="020B0504020202020204" pitchFamily="34" charset="0"/>
              </a:rPr>
              <a:t>Emotional Speech</a:t>
            </a:r>
          </a:p>
          <a:p>
            <a:pPr algn="ctr"/>
            <a:r>
              <a:rPr lang="en-US" altLang="ko-KR" sz="3600" dirty="0">
                <a:solidFill>
                  <a:srgbClr val="67548F"/>
                </a:solidFill>
                <a:latin typeface="Arial Nova" panose="020B0504020202020204" pitchFamily="34" charset="0"/>
              </a:rPr>
              <a:t>More convincing than </a:t>
            </a:r>
            <a:br>
              <a:rPr lang="en-US" altLang="ko-KR" sz="3600" dirty="0">
                <a:solidFill>
                  <a:srgbClr val="67548F"/>
                </a:solidFill>
                <a:latin typeface="Arial Nova" panose="020B0504020202020204" pitchFamily="34" charset="0"/>
              </a:rPr>
            </a:br>
            <a:r>
              <a:rPr lang="en-US" altLang="ko-KR" sz="3600" b="1" dirty="0">
                <a:solidFill>
                  <a:srgbClr val="67548F"/>
                </a:solidFill>
                <a:latin typeface="Arial Nova" panose="020B0504020202020204" pitchFamily="34" charset="0"/>
              </a:rPr>
              <a:t>Logos</a:t>
            </a:r>
            <a:r>
              <a:rPr lang="en-US" altLang="ko-KR" sz="3600" dirty="0">
                <a:solidFill>
                  <a:srgbClr val="67548F"/>
                </a:solidFill>
                <a:latin typeface="Arial Nova" panose="020B0504020202020204" pitchFamily="34" charset="0"/>
              </a:rPr>
              <a:t> or </a:t>
            </a:r>
            <a:r>
              <a:rPr lang="en-US" altLang="ko-KR" sz="3600" b="1" dirty="0">
                <a:solidFill>
                  <a:srgbClr val="67548F"/>
                </a:solidFill>
                <a:latin typeface="Arial Nova" panose="020B0504020202020204" pitchFamily="34" charset="0"/>
              </a:rPr>
              <a:t>Ethos</a:t>
            </a:r>
            <a:r>
              <a:rPr lang="en-US" altLang="ko-KR" sz="3600" dirty="0">
                <a:solidFill>
                  <a:srgbClr val="67548F"/>
                </a:solidFill>
                <a:latin typeface="Arial Nova" panose="020B0504020202020204" pitchFamily="34" charset="0"/>
              </a:rPr>
              <a:t>.</a:t>
            </a:r>
            <a:endParaRPr lang="ko-KR" altLang="en-US" sz="3600" dirty="0">
              <a:solidFill>
                <a:srgbClr val="67548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596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5022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>
                <a:latin typeface="Arial Black" panose="020B0A04020102020204" pitchFamily="34" charset="0"/>
                <a:ea typeface="Segoe UI Black" panose="020B0A02040204020203" pitchFamily="34" charset="0"/>
              </a:rPr>
              <a:t>Audience Emotions </a:t>
            </a:r>
          </a:p>
        </p:txBody>
      </p:sp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10125" y="3046174"/>
            <a:ext cx="7002501" cy="1809361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rgbClr val="3F5064"/>
                </a:solidFill>
                <a:latin typeface="Arial Nova" panose="020B0504020202020204" pitchFamily="34" charset="0"/>
              </a:rPr>
              <a:t>Make the audience feel it.  </a:t>
            </a:r>
          </a:p>
          <a:p>
            <a:pPr algn="ctr"/>
            <a:r>
              <a:rPr lang="en-US" altLang="ko-KR" sz="3200" dirty="0">
                <a:solidFill>
                  <a:srgbClr val="67548F"/>
                </a:solidFill>
                <a:latin typeface="Arial Nova" panose="020B0504020202020204" pitchFamily="34" charset="0"/>
              </a:rPr>
              <a:t>Not always the speaker’s emotion. </a:t>
            </a:r>
            <a:endParaRPr lang="ko-KR" altLang="en-US" sz="3200" dirty="0">
              <a:solidFill>
                <a:srgbClr val="67548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07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01AC5F-360A-4451-A072-22EE20682D52}"/>
              </a:ext>
            </a:extLst>
          </p:cNvPr>
          <p:cNvSpPr txBox="1"/>
          <p:nvPr/>
        </p:nvSpPr>
        <p:spPr>
          <a:xfrm>
            <a:off x="3048000" y="2921168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>
                <a:latin typeface="Arial Black" panose="020B0A04020102020204" pitchFamily="34" charset="0"/>
                <a:ea typeface="Segoe UI Black" panose="020B0A02040204020203" pitchFamily="34" charset="0"/>
              </a:rPr>
              <a:t>Word Choice </a:t>
            </a:r>
            <a:endParaRPr lang="ko-KR" altLang="en-US" sz="6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36895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raindrops on roses and whiskers on kitt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675" y="0"/>
            <a:ext cx="5517437" cy="689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28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A25AEB6-CDE1-4274-BC54-074481AC5747}"/>
              </a:ext>
            </a:extLst>
          </p:cNvPr>
          <p:cNvSpPr txBox="1"/>
          <p:nvPr/>
        </p:nvSpPr>
        <p:spPr>
          <a:xfrm>
            <a:off x="850900" y="596640"/>
            <a:ext cx="1049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>
                <a:latin typeface="Arial Black" panose="020B0A04020102020204" pitchFamily="34" charset="0"/>
                <a:ea typeface="Segoe UI Black" panose="020B0A02040204020203" pitchFamily="34" charset="0"/>
              </a:rPr>
              <a:t>Emotionally </a:t>
            </a:r>
            <a:br>
              <a:rPr lang="en-US" altLang="ko-KR" sz="6000" dirty="0">
                <a:latin typeface="Arial Black" panose="020B0A04020102020204" pitchFamily="34" charset="0"/>
                <a:ea typeface="Segoe UI Black" panose="020B0A02040204020203" pitchFamily="34" charset="0"/>
              </a:rPr>
            </a:br>
            <a:r>
              <a:rPr lang="en-US" altLang="ko-KR" sz="6000" dirty="0">
                <a:latin typeface="Arial Black" panose="020B0A04020102020204" pitchFamily="34" charset="0"/>
                <a:ea typeface="Segoe UI Black" panose="020B0A02040204020203" pitchFamily="34" charset="0"/>
              </a:rPr>
              <a:t>Charged Words</a:t>
            </a:r>
            <a:endParaRPr lang="ko-KR" altLang="en-US" sz="6000" dirty="0">
              <a:latin typeface="Arial Black" panose="020B0A04020102020204" pitchFamily="34" charset="0"/>
            </a:endParaRP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BA9EB8-3CD6-4BCD-8E59-972F82836269}"/>
              </a:ext>
            </a:extLst>
          </p:cNvPr>
          <p:cNvSpPr txBox="1"/>
          <p:nvPr/>
        </p:nvSpPr>
        <p:spPr>
          <a:xfrm>
            <a:off x="3016898" y="3395682"/>
            <a:ext cx="61582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CB958"/>
                </a:solidFill>
                <a:latin typeface="Arial Rounded MT Bold" panose="020F0704030504030204" pitchFamily="34" charset="0"/>
              </a:rPr>
              <a:t>Sad</a:t>
            </a:r>
          </a:p>
          <a:p>
            <a:pPr algn="ctr"/>
            <a:r>
              <a:rPr lang="en-US" altLang="ko-KR" sz="3200" b="1" dirty="0">
                <a:solidFill>
                  <a:srgbClr val="FCB958"/>
                </a:solidFill>
                <a:latin typeface="Arial Rounded MT Bold" panose="020F0704030504030204" pitchFamily="34" charset="0"/>
              </a:rPr>
              <a:t>Happy</a:t>
            </a:r>
          </a:p>
          <a:p>
            <a:pPr algn="ctr"/>
            <a:r>
              <a:rPr lang="en-US" altLang="ko-KR" sz="3200" b="1" dirty="0">
                <a:solidFill>
                  <a:srgbClr val="FCB958"/>
                </a:solidFill>
                <a:latin typeface="Arial Rounded MT Bold" panose="020F0704030504030204" pitchFamily="34" charset="0"/>
              </a:rPr>
              <a:t>Angry</a:t>
            </a:r>
          </a:p>
          <a:p>
            <a:pPr algn="ctr"/>
            <a:r>
              <a:rPr lang="en-US" altLang="ko-KR" sz="3200" b="1" dirty="0">
                <a:solidFill>
                  <a:srgbClr val="FCB958"/>
                </a:solidFill>
                <a:latin typeface="Arial Rounded MT Bold" panose="020F0704030504030204" pitchFamily="34" charset="0"/>
              </a:rPr>
              <a:t>etc.</a:t>
            </a:r>
            <a:endParaRPr lang="ko-KR" altLang="en-US" sz="3200" dirty="0">
              <a:solidFill>
                <a:srgbClr val="FCB958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689F49-AC72-4A96-A718-106682A3583A}"/>
              </a:ext>
            </a:extLst>
          </p:cNvPr>
          <p:cNvSpPr txBox="1"/>
          <p:nvPr/>
        </p:nvSpPr>
        <p:spPr>
          <a:xfrm rot="19980560">
            <a:off x="1309503" y="1634448"/>
            <a:ext cx="999694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900" dirty="0">
                <a:solidFill>
                  <a:srgbClr val="F2E9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0000500000000000000" pitchFamily="2" charset="0"/>
              </a:rPr>
              <a:t>Mind Map</a:t>
            </a:r>
            <a:endParaRPr lang="ko-KR" altLang="en-US" sz="23900" dirty="0">
              <a:solidFill>
                <a:srgbClr val="F2E9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63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“I am the good shephe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687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64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0900" y="1391770"/>
            <a:ext cx="1049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>
                <a:latin typeface="Arial Black" panose="020B0A04020102020204" pitchFamily="34" charset="0"/>
                <a:ea typeface="Segoe UI Black" panose="020B0A02040204020203" pitchFamily="34" charset="0"/>
              </a:rPr>
              <a:t>Emotionally </a:t>
            </a:r>
            <a:br>
              <a:rPr lang="en-US" altLang="ko-KR" sz="6000" dirty="0">
                <a:latin typeface="Arial Black" panose="020B0A04020102020204" pitchFamily="34" charset="0"/>
                <a:ea typeface="Segoe UI Black" panose="020B0A02040204020203" pitchFamily="34" charset="0"/>
              </a:rPr>
            </a:br>
            <a:r>
              <a:rPr lang="en-US" altLang="ko-KR" sz="6000" dirty="0">
                <a:latin typeface="Arial Black" panose="020B0A04020102020204" pitchFamily="34" charset="0"/>
                <a:ea typeface="Segoe UI Black" panose="020B0A02040204020203" pitchFamily="34" charset="0"/>
              </a:rPr>
              <a:t>Charged Words</a:t>
            </a:r>
            <a:endParaRPr lang="ko-KR" altLang="en-US" sz="6000" dirty="0">
              <a:latin typeface="Arial Black" panose="020B0A04020102020204" pitchFamily="34" charset="0"/>
            </a:endParaRPr>
          </a:p>
        </p:txBody>
      </p:sp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93774" y="3429000"/>
            <a:ext cx="5804452" cy="1505598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rgbClr val="FCB958"/>
                </a:solidFill>
                <a:latin typeface="Arial Nova" panose="020B0504020202020204" pitchFamily="34" charset="0"/>
              </a:rPr>
              <a:t>Words that elicit a response. </a:t>
            </a:r>
          </a:p>
          <a:p>
            <a:pPr algn="ctr"/>
            <a:r>
              <a:rPr lang="en-US" altLang="ko-KR" sz="3200" dirty="0">
                <a:solidFill>
                  <a:srgbClr val="FC704F"/>
                </a:solidFill>
                <a:latin typeface="Arial Nova" panose="020B0504020202020204" pitchFamily="34" charset="0"/>
              </a:rPr>
              <a:t>Metaphors / Similes </a:t>
            </a:r>
            <a:endParaRPr lang="ko-KR" altLang="en-US" sz="3200" dirty="0">
              <a:solidFill>
                <a:srgbClr val="FC704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59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01AC5F-360A-4451-A072-22EE20682D52}"/>
              </a:ext>
            </a:extLst>
          </p:cNvPr>
          <p:cNvSpPr txBox="1"/>
          <p:nvPr/>
        </p:nvSpPr>
        <p:spPr>
          <a:xfrm>
            <a:off x="3048000" y="2921168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>
                <a:latin typeface="Arial Black" panose="020B0A04020102020204" pitchFamily="34" charset="0"/>
                <a:ea typeface="Segoe UI Black" panose="020B0A02040204020203" pitchFamily="34" charset="0"/>
              </a:rPr>
              <a:t>Tone </a:t>
            </a:r>
            <a:endParaRPr lang="ko-KR" altLang="en-US" sz="6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38418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5480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>
                <a:latin typeface="Arial Black" panose="020B0A04020102020204" pitchFamily="34" charset="0"/>
                <a:ea typeface="Segoe UI Black" panose="020B0A02040204020203" pitchFamily="34" charset="0"/>
              </a:rPr>
              <a:t>Speaking without Words</a:t>
            </a:r>
            <a:endParaRPr lang="ko-KR" altLang="en-US" sz="6000" dirty="0">
              <a:latin typeface="Arial Black" panose="020B0A04020102020204" pitchFamily="34" charset="0"/>
            </a:endParaRP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209341" y="3205242"/>
            <a:ext cx="7773318" cy="2376890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4000" dirty="0">
                <a:solidFill>
                  <a:srgbClr val="3F5064"/>
                </a:solidFill>
                <a:latin typeface="Arial Nova" panose="020B0504020202020204" pitchFamily="34" charset="0"/>
              </a:rPr>
              <a:t>Use:</a:t>
            </a:r>
          </a:p>
          <a:p>
            <a:pPr algn="ctr"/>
            <a:r>
              <a:rPr lang="en-US" altLang="ko-KR" sz="4000" dirty="0">
                <a:solidFill>
                  <a:srgbClr val="67548F"/>
                </a:solidFill>
                <a:latin typeface="Arial Nova" panose="020B0504020202020204" pitchFamily="34" charset="0"/>
              </a:rPr>
              <a:t>ONLY tone of your </a:t>
            </a:r>
            <a:br>
              <a:rPr lang="en-US" altLang="ko-KR" sz="4000" dirty="0">
                <a:solidFill>
                  <a:srgbClr val="67548F"/>
                </a:solidFill>
                <a:latin typeface="Arial Nova" panose="020B0504020202020204" pitchFamily="34" charset="0"/>
              </a:rPr>
            </a:br>
            <a:r>
              <a:rPr lang="en-US" altLang="ko-KR" sz="4000" dirty="0">
                <a:solidFill>
                  <a:srgbClr val="67548F"/>
                </a:solidFill>
                <a:latin typeface="Arial Nova" panose="020B0504020202020204" pitchFamily="34" charset="0"/>
              </a:rPr>
              <a:t>voice / hand gestures</a:t>
            </a:r>
          </a:p>
          <a:p>
            <a:pPr algn="ctr"/>
            <a:r>
              <a:rPr lang="en-US" altLang="ko-KR" sz="4000" dirty="0">
                <a:solidFill>
                  <a:srgbClr val="67548F"/>
                </a:solidFill>
                <a:latin typeface="Arial Nova" panose="020B0504020202020204" pitchFamily="34" charset="0"/>
              </a:rPr>
              <a:t>Guess what they are saying.</a:t>
            </a:r>
          </a:p>
        </p:txBody>
      </p:sp>
    </p:spTree>
    <p:extLst>
      <p:ext uri="{BB962C8B-B14F-4D97-AF65-F5344CB8AC3E}">
        <p14:creationId xmlns:p14="http://schemas.microsoft.com/office/powerpoint/2010/main" val="271440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0900" y="1458031"/>
            <a:ext cx="1049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>
                <a:latin typeface="Arial Black" panose="020B0A04020102020204" pitchFamily="34" charset="0"/>
                <a:ea typeface="Segoe UI Black" panose="020B0A02040204020203" pitchFamily="34" charset="0"/>
              </a:rPr>
              <a:t>Talking with Emotion</a:t>
            </a:r>
            <a:endParaRPr lang="ko-KR" altLang="en-US" sz="6000" dirty="0">
              <a:latin typeface="Arial Black" panose="020B0A040201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55303" y="2840286"/>
            <a:ext cx="8081394" cy="2869662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rgbClr val="3F5064"/>
                </a:solidFill>
                <a:latin typeface="Arial Nova" panose="020B0504020202020204" pitchFamily="34" charset="0"/>
              </a:rPr>
              <a:t>Answer typical interview questions </a:t>
            </a:r>
          </a:p>
          <a:p>
            <a:pPr algn="ctr"/>
            <a:r>
              <a:rPr lang="en-US" altLang="ko-KR" sz="3200" b="1" i="1" dirty="0">
                <a:solidFill>
                  <a:srgbClr val="3F5064"/>
                </a:solidFill>
                <a:latin typeface="Arial Nova" panose="020B0504020202020204" pitchFamily="34" charset="0"/>
              </a:rPr>
              <a:t>but with a condition</a:t>
            </a:r>
            <a:endParaRPr lang="en-US" altLang="ko-KR" sz="2800" b="1" i="1" dirty="0">
              <a:solidFill>
                <a:srgbClr val="3F5064"/>
              </a:solidFill>
              <a:latin typeface="Arial Nova" panose="020B0504020202020204" pitchFamily="34" charset="0"/>
            </a:endParaRPr>
          </a:p>
          <a:p>
            <a:pPr algn="ctr"/>
            <a:endParaRPr lang="en-US" altLang="ko-KR" sz="3200" b="1" dirty="0">
              <a:solidFill>
                <a:srgbClr val="3F5064"/>
              </a:solidFill>
              <a:latin typeface="Arial Nova" panose="020B0504020202020204" pitchFamily="34" charset="0"/>
            </a:endParaRPr>
          </a:p>
          <a:p>
            <a:pPr algn="ctr"/>
            <a:r>
              <a:rPr lang="en-US" altLang="ko-KR" sz="3200" dirty="0">
                <a:solidFill>
                  <a:srgbClr val="67548F"/>
                </a:solidFill>
                <a:latin typeface="Arial Nova" panose="020B0504020202020204" pitchFamily="34" charset="0"/>
              </a:rPr>
              <a:t>Guess the condition </a:t>
            </a:r>
            <a:endParaRPr lang="ko-KR" altLang="en-US" sz="3200" dirty="0">
              <a:solidFill>
                <a:srgbClr val="67548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28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01AC5F-360A-4451-A072-22EE20682D52}"/>
              </a:ext>
            </a:extLst>
          </p:cNvPr>
          <p:cNvSpPr txBox="1"/>
          <p:nvPr/>
        </p:nvSpPr>
        <p:spPr>
          <a:xfrm>
            <a:off x="3048000" y="2921168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>
                <a:latin typeface="Arial Black" panose="020B0A04020102020204" pitchFamily="34" charset="0"/>
                <a:ea typeface="Segoe UI Black" panose="020B0A02040204020203" pitchFamily="34" charset="0"/>
              </a:rPr>
              <a:t>Stories </a:t>
            </a:r>
            <a:endParaRPr lang="ko-KR" altLang="en-US" sz="6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82476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72357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>
                <a:latin typeface="Arial Black" panose="020B0A04020102020204" pitchFamily="34" charset="0"/>
                <a:ea typeface="Segoe UI Black" panose="020B0A02040204020203" pitchFamily="34" charset="0"/>
              </a:rPr>
              <a:t>Stories </a:t>
            </a:r>
            <a:endParaRPr lang="ko-KR" altLang="en-US" sz="6600" dirty="0">
              <a:latin typeface="Arial Black" panose="020B0A04020102020204" pitchFamily="34" charset="0"/>
            </a:endParaRPr>
          </a:p>
        </p:txBody>
      </p:sp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39820" y="2826634"/>
            <a:ext cx="7112360" cy="1838131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4000" dirty="0">
                <a:solidFill>
                  <a:srgbClr val="3F5064"/>
                </a:solidFill>
                <a:latin typeface="Arial Nova" panose="020B0504020202020204" pitchFamily="34" charset="0"/>
              </a:rPr>
              <a:t>Caught up in the </a:t>
            </a:r>
            <a:r>
              <a:rPr lang="en-US" altLang="ko-KR" sz="4000" b="1" dirty="0">
                <a:solidFill>
                  <a:srgbClr val="3F5064"/>
                </a:solidFill>
                <a:latin typeface="Arial Nova" panose="020B0504020202020204" pitchFamily="34" charset="0"/>
              </a:rPr>
              <a:t>narrative</a:t>
            </a:r>
            <a:r>
              <a:rPr lang="en-US" altLang="ko-KR" sz="4000" dirty="0">
                <a:solidFill>
                  <a:srgbClr val="3F5064"/>
                </a:solidFill>
                <a:latin typeface="Arial Nova" panose="020B0504020202020204" pitchFamily="34" charset="0"/>
              </a:rPr>
              <a:t>.</a:t>
            </a:r>
          </a:p>
          <a:p>
            <a:pPr algn="ctr"/>
            <a:r>
              <a:rPr lang="en-US" altLang="ko-KR" sz="4000" dirty="0">
                <a:solidFill>
                  <a:srgbClr val="67548F"/>
                </a:solidFill>
                <a:latin typeface="Arial Nova" panose="020B0504020202020204" pitchFamily="34" charset="0"/>
              </a:rPr>
              <a:t>The social condition  </a:t>
            </a:r>
          </a:p>
        </p:txBody>
      </p:sp>
    </p:spTree>
    <p:extLst>
      <p:ext uri="{BB962C8B-B14F-4D97-AF65-F5344CB8AC3E}">
        <p14:creationId xmlns:p14="http://schemas.microsoft.com/office/powerpoint/2010/main" val="399682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GLISH SPEECH _ MOHAMMED QAHTANI_ The Power Of Words (English Subtitles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38000">
        <p:fade/>
      </p:transition>
    </mc:Choice>
    <mc:Fallback>
      <p:transition spd="med" advClick="0" advTm="13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263090"/>
            <a:ext cx="853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>
                <a:latin typeface="Arial Black" panose="020B0A04020102020204" pitchFamily="34" charset="0"/>
                <a:ea typeface="Segoe UI Black" panose="020B0A02040204020203" pitchFamily="34" charset="0"/>
              </a:rPr>
              <a:t>Body Language</a:t>
            </a:r>
            <a:endParaRPr lang="ko-KR" altLang="en-US" sz="6000" dirty="0">
              <a:latin typeface="Arial Black" panose="020B0A04020102020204" pitchFamily="34" charset="0"/>
            </a:endParaRP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235200" y="3184111"/>
            <a:ext cx="7721600" cy="1480654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solidFill>
                  <a:srgbClr val="3F5064"/>
                </a:solidFill>
                <a:latin typeface="Arial Nova" panose="020B0504020202020204" pitchFamily="34" charset="0"/>
              </a:rPr>
              <a:t>Adds expression</a:t>
            </a:r>
          </a:p>
        </p:txBody>
      </p:sp>
    </p:spTree>
    <p:extLst>
      <p:ext uri="{BB962C8B-B14F-4D97-AF65-F5344CB8AC3E}">
        <p14:creationId xmlns:p14="http://schemas.microsoft.com/office/powerpoint/2010/main" val="207543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1102" y="1872357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>
                <a:latin typeface="Arial Black" panose="020B0A04020102020204" pitchFamily="34" charset="0"/>
                <a:ea typeface="Segoe UI Black" panose="020B0A02040204020203" pitchFamily="34" charset="0"/>
              </a:rPr>
              <a:t>Story telling </a:t>
            </a:r>
            <a:endParaRPr lang="ko-KR" altLang="en-US" sz="6600" dirty="0">
              <a:latin typeface="Arial Black" panose="020B0A04020102020204" pitchFamily="34" charset="0"/>
            </a:endParaRPr>
          </a:p>
        </p:txBody>
      </p:sp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4000" dirty="0">
                <a:solidFill>
                  <a:srgbClr val="3F5064"/>
                </a:solidFill>
                <a:latin typeface="Arial Nova" panose="020B0504020202020204" pitchFamily="34" charset="0"/>
              </a:rPr>
              <a:t>Read a story.</a:t>
            </a:r>
          </a:p>
          <a:p>
            <a:pPr algn="ctr"/>
            <a:r>
              <a:rPr lang="en-US" altLang="ko-KR" sz="4000" dirty="0">
                <a:solidFill>
                  <a:srgbClr val="FCB958"/>
                </a:solidFill>
                <a:latin typeface="Arial Nova" panose="020B0504020202020204" pitchFamily="34" charset="0"/>
              </a:rPr>
              <a:t>Add emotions / gestures </a:t>
            </a:r>
          </a:p>
        </p:txBody>
      </p:sp>
    </p:spTree>
    <p:extLst>
      <p:ext uri="{BB962C8B-B14F-4D97-AF65-F5344CB8AC3E}">
        <p14:creationId xmlns:p14="http://schemas.microsoft.com/office/powerpoint/2010/main" val="22632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28" y="201775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>
                <a:latin typeface="Arial Black" panose="020B0A04020102020204" pitchFamily="34" charset="0"/>
                <a:ea typeface="Segoe UI Black" panose="020B0A02040204020203" pitchFamily="34" charset="0"/>
              </a:rPr>
              <a:t>Vivid</a:t>
            </a:r>
            <a:r>
              <a:rPr lang="en-US" altLang="ko-KR" sz="6000" dirty="0">
                <a:latin typeface="Arial Black" panose="020B0A04020102020204" pitchFamily="34" charset="0"/>
                <a:ea typeface="Segoe UI Black" panose="020B0A02040204020203" pitchFamily="34" charset="0"/>
              </a:rPr>
              <a:t> Language </a:t>
            </a:r>
            <a:endParaRPr lang="ko-KR" altLang="en-US" sz="6000" dirty="0">
              <a:latin typeface="Arial Black" panose="020B0A04020102020204" pitchFamily="34" charset="0"/>
            </a:endParaRP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0914" y="3081046"/>
            <a:ext cx="6270172" cy="1838130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solidFill>
                  <a:srgbClr val="3F5064"/>
                </a:solidFill>
                <a:latin typeface="Arial Nova" panose="020B0504020202020204" pitchFamily="34" charset="0"/>
              </a:rPr>
              <a:t>Rhetorical Devices </a:t>
            </a:r>
          </a:p>
          <a:p>
            <a:pPr algn="ctr"/>
            <a:r>
              <a:rPr lang="en-US" altLang="ko-KR" sz="4400" dirty="0">
                <a:solidFill>
                  <a:srgbClr val="3F5064"/>
                </a:solidFill>
                <a:latin typeface="Arial Nova" panose="020B0504020202020204" pitchFamily="34" charset="0"/>
              </a:rPr>
              <a:t>Quotations</a:t>
            </a:r>
          </a:p>
        </p:txBody>
      </p:sp>
    </p:spTree>
    <p:extLst>
      <p:ext uri="{BB962C8B-B14F-4D97-AF65-F5344CB8AC3E}">
        <p14:creationId xmlns:p14="http://schemas.microsoft.com/office/powerpoint/2010/main" val="409700979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d Will Hunting _ 'Perfect for Each Other' (HD) - Matt Damon, Robin Williams _ MIRAMAX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84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1000"/>
    </mc:Choice>
    <mc:Fallback>
      <p:transition advClick="0" advTm="9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8486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latin typeface="Arial Black" panose="020B0A04020102020204" pitchFamily="34" charset="0"/>
                <a:ea typeface="Segoe UI Black" panose="020B0A02040204020203" pitchFamily="34" charset="0"/>
              </a:rPr>
              <a:t>Humor</a:t>
            </a:r>
            <a:endParaRPr lang="ko-KR" altLang="en-US" sz="7200" dirty="0">
              <a:latin typeface="Arial Black" panose="020B0A04020102020204" pitchFamily="34" charset="0"/>
            </a:endParaRP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0914" y="2192692"/>
            <a:ext cx="6270172" cy="2771192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solidFill>
                  <a:srgbClr val="FCB958"/>
                </a:solidFill>
                <a:latin typeface="Arial Nova" panose="020B0504020202020204" pitchFamily="34" charset="0"/>
              </a:rPr>
              <a:t>Calms people down</a:t>
            </a:r>
          </a:p>
          <a:p>
            <a:pPr algn="ctr"/>
            <a:r>
              <a:rPr lang="en-US" altLang="ko-KR" sz="4400" dirty="0">
                <a:solidFill>
                  <a:srgbClr val="FCB958"/>
                </a:solidFill>
                <a:latin typeface="Arial Nova" panose="020B0504020202020204" pitchFamily="34" charset="0"/>
              </a:rPr>
              <a:t>Personality </a:t>
            </a:r>
          </a:p>
          <a:p>
            <a:pPr algn="ctr"/>
            <a:r>
              <a:rPr lang="en-US" altLang="ko-KR" sz="4400" dirty="0">
                <a:solidFill>
                  <a:srgbClr val="FCB958"/>
                </a:solidFill>
                <a:latin typeface="Arial Nova" panose="020B0504020202020204" pitchFamily="34" charset="0"/>
              </a:rPr>
              <a:t>Common Ground </a:t>
            </a:r>
          </a:p>
        </p:txBody>
      </p:sp>
    </p:spTree>
    <p:extLst>
      <p:ext uri="{BB962C8B-B14F-4D97-AF65-F5344CB8AC3E}">
        <p14:creationId xmlns:p14="http://schemas.microsoft.com/office/powerpoint/2010/main" val="42277918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thos, Pathos, &amp; Logos_ How to Use Persuasive Ad Techniques (PATHOS)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384" end="13229.9999"/>
                  <p14:fade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6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0"/>
    </mc:Choice>
    <mc:Fallback xmlns="">
      <p:transition spd="slow" advTm="36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thos pathos log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446" y="606490"/>
            <a:ext cx="7097487" cy="608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27460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1164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037" y="9525"/>
            <a:ext cx="3971925" cy="6838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933" y="0"/>
            <a:ext cx="3990976" cy="684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3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44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fighting canc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84"/>
          <a:stretch/>
        </p:blipFill>
        <p:spPr bwMode="auto">
          <a:xfrm>
            <a:off x="0" y="0"/>
            <a:ext cx="6756400" cy="686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49523" y="6464471"/>
            <a:ext cx="47422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https://www.medpagetoday.com/special-reports/apatientsjourney/79229</a:t>
            </a:r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18F4D9-E075-41AB-A82E-E9E5BECDE2A7}"/>
              </a:ext>
            </a:extLst>
          </p:cNvPr>
          <p:cNvSpPr txBox="1"/>
          <p:nvPr/>
        </p:nvSpPr>
        <p:spPr>
          <a:xfrm>
            <a:off x="7349523" y="2141893"/>
            <a:ext cx="434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latin typeface="Arial Black" panose="020B0A04020102020204" pitchFamily="34" charset="0"/>
                <a:ea typeface="Segoe UI Black" panose="020B0A02040204020203" pitchFamily="34" charset="0"/>
              </a:rPr>
              <a:t>Language of Cancer</a:t>
            </a:r>
            <a:endParaRPr lang="ko-KR" altLang="en-US" sz="5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582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8BBF9-D5F5-4420-B6E6-C306EB678399}"/>
              </a:ext>
            </a:extLst>
          </p:cNvPr>
          <p:cNvSpPr txBox="1"/>
          <p:nvPr/>
        </p:nvSpPr>
        <p:spPr>
          <a:xfrm>
            <a:off x="2131613" y="2097866"/>
            <a:ext cx="792877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3F5064"/>
                </a:solidFill>
                <a:latin typeface="Bebas Neue" panose="00000500000000000000" pitchFamily="2" charset="0"/>
              </a:rPr>
              <a:t>ESL</a:t>
            </a:r>
            <a:r>
              <a:rPr lang="en-US" altLang="ko-KR" sz="16700" dirty="0">
                <a:solidFill>
                  <a:srgbClr val="FCA311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16700" dirty="0">
                <a:solidFill>
                  <a:srgbClr val="E5E5E5"/>
                </a:solidFill>
                <a:latin typeface="Bebas Neue" panose="00000500000000000000" pitchFamily="2" charset="0"/>
              </a:rPr>
              <a:t>toybox</a:t>
            </a:r>
            <a:endParaRPr lang="ko-KR" altLang="en-US" sz="16700" dirty="0">
              <a:solidFill>
                <a:srgbClr val="E5E5E5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BDEC9-77D0-4955-81DA-C0790E7A6B91}"/>
              </a:ext>
            </a:extLst>
          </p:cNvPr>
          <p:cNvSpPr txBox="1"/>
          <p:nvPr/>
        </p:nvSpPr>
        <p:spPr>
          <a:xfrm>
            <a:off x="1556084" y="4091459"/>
            <a:ext cx="90798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B958"/>
                </a:solidFill>
                <a:latin typeface="Arial Nova" panose="020B0504020202020204" pitchFamily="34" charset="0"/>
              </a:rPr>
              <a:t>www.esltoybox.com</a:t>
            </a:r>
            <a:endParaRPr lang="en-US" altLang="ko-KR" sz="6600" dirty="0">
              <a:solidFill>
                <a:srgbClr val="FCB958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82478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8066" y="1345096"/>
            <a:ext cx="4415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hlinkClick r:id="rId2"/>
              </a:rPr>
              <a:t>https://www.youtube.com/watch?v=qpCnR7BOS0I</a:t>
            </a:r>
            <a:endParaRPr lang="ko-KR" alt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847173" y="944986"/>
            <a:ext cx="1096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Awestruck:  Surprising facts about why we fall for charismatic leaders | </a:t>
            </a:r>
            <a:r>
              <a:rPr lang="en-US" altLang="ko-KR" sz="2000" dirty="0" err="1"/>
              <a:t>Jochen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Menges</a:t>
            </a:r>
            <a:r>
              <a:rPr lang="en-US" altLang="ko-KR" sz="2000" dirty="0"/>
              <a:t> | </a:t>
            </a:r>
            <a:r>
              <a:rPr lang="en-US" altLang="ko-KR" sz="2000" dirty="0" err="1"/>
              <a:t>TEDxUHasselt</a:t>
            </a:r>
            <a:r>
              <a:rPr lang="en-US" altLang="ko-KR" sz="2000" dirty="0"/>
              <a:t> </a:t>
            </a:r>
            <a:endParaRPr lang="ko-KR" alt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1401298" y="4522514"/>
            <a:ext cx="4391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hlinkClick r:id="rId3"/>
              </a:rPr>
              <a:t>https://www.youtube.com/watch?v=lmR58_dqLxY</a:t>
            </a:r>
            <a:endParaRPr lang="ko-KR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847172" y="4123341"/>
            <a:ext cx="6592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Ethos, Pathos &amp; Logos:  How to Use Persuasive Ad Techniques </a:t>
            </a:r>
            <a:endParaRPr lang="ko-KR" alt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1498066" y="3470777"/>
            <a:ext cx="44135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hlinkClick r:id="rId4"/>
              </a:rPr>
              <a:t>https://www.youtube.com/watch?v=xwbI8VOsDTo</a:t>
            </a:r>
            <a:endParaRPr lang="ko-KR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847172" y="3061287"/>
            <a:ext cx="840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English Speech | Mohammed </a:t>
            </a:r>
            <a:r>
              <a:rPr lang="en-US" altLang="ko-KR" sz="2000" dirty="0" err="1"/>
              <a:t>Qahtani</a:t>
            </a:r>
            <a:r>
              <a:rPr lang="en-US" altLang="ko-KR" sz="2000" dirty="0"/>
              <a:t>:  The Power of Words (English Subtitles) </a:t>
            </a:r>
            <a:endParaRPr lang="ko-KR" alt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526E55-26C4-40BD-AF02-41AD523D05CA}"/>
              </a:ext>
            </a:extLst>
          </p:cNvPr>
          <p:cNvSpPr txBox="1"/>
          <p:nvPr/>
        </p:nvSpPr>
        <p:spPr>
          <a:xfrm>
            <a:off x="1401297" y="2345594"/>
            <a:ext cx="8759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5"/>
              </a:rPr>
              <a:t>https://www.medpagetoday.com/special-reports/apatientsjourney/79229</a:t>
            </a:r>
            <a:endParaRPr lang="en-US" altLang="ko-K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BE1E73-19A2-4D53-93BC-D69E6F4BEF2D}"/>
              </a:ext>
            </a:extLst>
          </p:cNvPr>
          <p:cNvSpPr txBox="1"/>
          <p:nvPr/>
        </p:nvSpPr>
        <p:spPr>
          <a:xfrm>
            <a:off x="847172" y="1999233"/>
            <a:ext cx="5052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20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Have Cancer. Please Don't Call Me a 'Survivor'</a:t>
            </a:r>
          </a:p>
        </p:txBody>
      </p:sp>
    </p:spTree>
    <p:extLst>
      <p:ext uri="{BB962C8B-B14F-4D97-AF65-F5344CB8AC3E}">
        <p14:creationId xmlns:p14="http://schemas.microsoft.com/office/powerpoint/2010/main" val="162637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6009" y="2279780"/>
            <a:ext cx="435247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ETHOS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6009" y="2279780"/>
            <a:ext cx="462979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ETHICS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5714" y="4495771"/>
            <a:ext cx="6066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FC704F"/>
                </a:solidFill>
                <a:latin typeface="BernhardFashion BT" pitchFamily="2" charset="0"/>
              </a:rPr>
              <a:t>The appearance of credibility / authority</a:t>
            </a:r>
            <a:endParaRPr lang="ko-KR" altLang="en-US" sz="2800" dirty="0">
              <a:solidFill>
                <a:srgbClr val="FC704F"/>
              </a:solidFill>
              <a:latin typeface="BernhardFashion B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41600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7180" y="2050137"/>
            <a:ext cx="7275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600" dirty="0">
                <a:latin typeface="Arial Black" panose="020B0A04020102020204" pitchFamily="34" charset="0"/>
                <a:ea typeface="Segoe UI Black" panose="020B0A02040204020203" pitchFamily="34" charset="0"/>
              </a:rPr>
              <a:t>Ethos </a:t>
            </a:r>
            <a:endParaRPr lang="ko-KR" altLang="en-US" sz="96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158" y="3429000"/>
            <a:ext cx="8707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i="1" dirty="0">
                <a:solidFill>
                  <a:srgbClr val="FC704F"/>
                </a:solidFill>
                <a:latin typeface="BernhardFashion BT" pitchFamily="2" charset="0"/>
                <a:ea typeface="Segoe UI Black" panose="020B0A02040204020203" pitchFamily="34" charset="0"/>
              </a:rPr>
              <a:t>“Character”</a:t>
            </a:r>
            <a:endParaRPr lang="ko-KR" altLang="en-US" sz="3200" i="1" dirty="0">
              <a:solidFill>
                <a:srgbClr val="FC704F"/>
              </a:solidFill>
              <a:latin typeface="BernhardFashion BT" pitchFamily="2" charset="0"/>
            </a:endParaRPr>
          </a:p>
        </p:txBody>
      </p:sp>
      <p:pic>
        <p:nvPicPr>
          <p:cNvPr id="3076" name="Picture 4" descr="Image result for suit silhouet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807" y="1304924"/>
            <a:ext cx="2857500" cy="55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62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6009" y="2279778"/>
            <a:ext cx="444384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LOGOS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6009" y="2279779"/>
            <a:ext cx="40575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LOGIC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5714" y="4495771"/>
            <a:ext cx="5197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FC704F"/>
                </a:solidFill>
                <a:latin typeface="BernhardFashion BT" pitchFamily="2" charset="0"/>
              </a:rPr>
              <a:t>The appearance of logic / reason.  </a:t>
            </a:r>
            <a:endParaRPr lang="ko-KR" altLang="en-US" sz="2800" dirty="0">
              <a:solidFill>
                <a:srgbClr val="FC704F"/>
              </a:solidFill>
              <a:latin typeface="BernhardFashion B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887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432" y="2089399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600" dirty="0">
                <a:latin typeface="Arial Black" panose="020B0A04020102020204" pitchFamily="34" charset="0"/>
                <a:ea typeface="Segoe UI Black" panose="020B0A02040204020203" pitchFamily="34" charset="0"/>
              </a:rPr>
              <a:t>Logos</a:t>
            </a:r>
            <a:endParaRPr lang="ko-KR" altLang="en-US" sz="96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595" y="3659059"/>
            <a:ext cx="8243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i="1" dirty="0">
                <a:solidFill>
                  <a:srgbClr val="FC704F"/>
                </a:solidFill>
                <a:latin typeface="BernhardFashion BT" pitchFamily="2" charset="0"/>
                <a:ea typeface="Segoe UI Black" panose="020B0A02040204020203" pitchFamily="34" charset="0"/>
              </a:rPr>
              <a:t>“Word”</a:t>
            </a:r>
          </a:p>
        </p:txBody>
      </p:sp>
      <p:pic>
        <p:nvPicPr>
          <p:cNvPr id="7170" name="Picture 2" descr="Image result for logic silhouet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849" y="2274634"/>
            <a:ext cx="3377941" cy="458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571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6009" y="2279780"/>
            <a:ext cx="519180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PATHOS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6009" y="2279779"/>
            <a:ext cx="801309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PATHOLOGY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5714" y="4495771"/>
            <a:ext cx="4077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FCB958"/>
                </a:solidFill>
                <a:latin typeface="BernhardFashion BT" pitchFamily="2" charset="0"/>
              </a:rPr>
              <a:t>An emotional persuasion.  </a:t>
            </a:r>
            <a:endParaRPr lang="ko-KR" altLang="en-US" sz="2800" dirty="0">
              <a:solidFill>
                <a:srgbClr val="FCB958"/>
              </a:solidFill>
              <a:latin typeface="BernhardFashion BT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6009" y="2279779"/>
            <a:ext cx="61872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EMPATHY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0553" y="2279779"/>
            <a:ext cx="69615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SYMPATHY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320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5" grpId="0"/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81437"/>
            <a:ext cx="9249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600" dirty="0">
                <a:latin typeface="Arial Black" panose="020B0A04020102020204" pitchFamily="34" charset="0"/>
                <a:ea typeface="Segoe UI Black" panose="020B0A02040204020203" pitchFamily="34" charset="0"/>
              </a:rPr>
              <a:t>Pathos</a:t>
            </a:r>
            <a:endParaRPr lang="ko-KR" altLang="en-US" sz="96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3437833"/>
            <a:ext cx="9249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i="1" dirty="0">
                <a:solidFill>
                  <a:srgbClr val="FCB958"/>
                </a:solidFill>
                <a:latin typeface="BernhardFashion BT" pitchFamily="2" charset="0"/>
                <a:ea typeface="Segoe UI Black" panose="020B0A02040204020203" pitchFamily="34" charset="0"/>
              </a:rPr>
              <a:t>“Suffering”</a:t>
            </a:r>
          </a:p>
          <a:p>
            <a:pPr algn="ctr"/>
            <a:r>
              <a:rPr lang="en-US" altLang="ko-KR" sz="3600" i="1" dirty="0">
                <a:solidFill>
                  <a:srgbClr val="FCB958"/>
                </a:solidFill>
                <a:latin typeface="BernhardFashion BT" pitchFamily="2" charset="0"/>
                <a:ea typeface="Segoe UI Black" panose="020B0A02040204020203" pitchFamily="34" charset="0"/>
              </a:rPr>
              <a:t>“Experience”</a:t>
            </a:r>
            <a:endParaRPr lang="ko-KR" altLang="en-US" sz="3600" i="1" dirty="0">
              <a:solidFill>
                <a:srgbClr val="FCB958"/>
              </a:solidFill>
              <a:latin typeface="BernhardFashion B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2210" y="1855407"/>
            <a:ext cx="3222549" cy="4898571"/>
          </a:xfrm>
          <a:prstGeom prst="rect">
            <a:avLst/>
          </a:prstGeom>
        </p:spPr>
      </p:pic>
      <p:pic>
        <p:nvPicPr>
          <p:cNvPr id="8196" name="Picture 4" descr="Image result for heart  silhouett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484" y="4935894"/>
            <a:ext cx="856789" cy="78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96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753</TotalTime>
  <Words>299</Words>
  <Application>Microsoft Office PowerPoint</Application>
  <PresentationFormat>Widescreen</PresentationFormat>
  <Paragraphs>74</Paragraphs>
  <Slides>32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BernhardFashion BT</vt:lpstr>
      <vt:lpstr>Arial</vt:lpstr>
      <vt:lpstr>Arial Black</vt:lpstr>
      <vt:lpstr>Arial Nova</vt:lpstr>
      <vt:lpstr>Arial Rounded MT Bold</vt:lpstr>
      <vt:lpstr>Bebas Neue</vt:lpstr>
      <vt:lpstr>Bernard MT Condensed</vt:lpstr>
      <vt:lpstr>Calibri</vt:lpstr>
      <vt:lpstr>Calibri Light</vt:lpstr>
      <vt:lpstr>Office Theme</vt:lpstr>
      <vt:lpstr>Rhetoric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공주교대컴퓨터과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Rhetoric</dc:title>
  <dc:creator>user</dc:creator>
  <cp:lastModifiedBy>tim schilstra</cp:lastModifiedBy>
  <cp:revision>75</cp:revision>
  <dcterms:created xsi:type="dcterms:W3CDTF">2020-02-20T04:39:28Z</dcterms:created>
  <dcterms:modified xsi:type="dcterms:W3CDTF">2021-06-21T11:43:09Z</dcterms:modified>
</cp:coreProperties>
</file>