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324" r:id="rId4"/>
    <p:sldId id="325" r:id="rId5"/>
    <p:sldId id="326" r:id="rId6"/>
    <p:sldId id="327" r:id="rId7"/>
    <p:sldId id="297" r:id="rId8"/>
    <p:sldId id="298" r:id="rId9"/>
    <p:sldId id="300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295" r:id="rId33"/>
    <p:sldId id="402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5A80"/>
    <a:srgbClr val="EE6C4D"/>
    <a:srgbClr val="E0FBFC"/>
    <a:srgbClr val="293241"/>
    <a:srgbClr val="98C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8" autoAdjust="0"/>
    <p:restoredTop sz="94660"/>
  </p:normalViewPr>
  <p:slideViewPr>
    <p:cSldViewPr snapToGrid="0">
      <p:cViewPr>
        <p:scale>
          <a:sx n="75" d="100"/>
          <a:sy n="75" d="100"/>
        </p:scale>
        <p:origin x="78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166-F49C-4903-86A3-3F645BA759FA}" type="datetimeFigureOut">
              <a:rPr lang="ko-KR" altLang="en-US" smtClean="0"/>
              <a:t>2021-06-18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DB9F-45AC-41CE-A3BA-001E25493A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708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166-F49C-4903-86A3-3F645BA759FA}" type="datetimeFigureOut">
              <a:rPr lang="ko-KR" altLang="en-US" smtClean="0"/>
              <a:t>2021-06-18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DB9F-45AC-41CE-A3BA-001E25493A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0273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166-F49C-4903-86A3-3F645BA759FA}" type="datetimeFigureOut">
              <a:rPr lang="ko-KR" altLang="en-US" smtClean="0"/>
              <a:t>2021-06-18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DB9F-45AC-41CE-A3BA-001E25493A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502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166-F49C-4903-86A3-3F645BA759FA}" type="datetimeFigureOut">
              <a:rPr lang="ko-KR" altLang="en-US" smtClean="0"/>
              <a:t>2021-06-18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DB9F-45AC-41CE-A3BA-001E25493A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3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166-F49C-4903-86A3-3F645BA759FA}" type="datetimeFigureOut">
              <a:rPr lang="ko-KR" altLang="en-US" smtClean="0"/>
              <a:t>2021-06-18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DB9F-45AC-41CE-A3BA-001E25493A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723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166-F49C-4903-86A3-3F645BA759FA}" type="datetimeFigureOut">
              <a:rPr lang="ko-KR" altLang="en-US" smtClean="0"/>
              <a:t>2021-06-18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DB9F-45AC-41CE-A3BA-001E25493A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929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166-F49C-4903-86A3-3F645BA759FA}" type="datetimeFigureOut">
              <a:rPr lang="ko-KR" altLang="en-US" smtClean="0"/>
              <a:t>2021-06-18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DB9F-45AC-41CE-A3BA-001E25493A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98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166-F49C-4903-86A3-3F645BA759FA}" type="datetimeFigureOut">
              <a:rPr lang="ko-KR" altLang="en-US" smtClean="0"/>
              <a:t>2021-06-18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DB9F-45AC-41CE-A3BA-001E25493A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150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166-F49C-4903-86A3-3F645BA759FA}" type="datetimeFigureOut">
              <a:rPr lang="ko-KR" altLang="en-US" smtClean="0"/>
              <a:t>2021-06-18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DB9F-45AC-41CE-A3BA-001E25493A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217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166-F49C-4903-86A3-3F645BA759FA}" type="datetimeFigureOut">
              <a:rPr lang="ko-KR" altLang="en-US" smtClean="0"/>
              <a:t>2021-06-18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DB9F-45AC-41CE-A3BA-001E25493A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6152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166-F49C-4903-86A3-3F645BA759FA}" type="datetimeFigureOut">
              <a:rPr lang="ko-KR" altLang="en-US" smtClean="0"/>
              <a:t>2021-06-18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DB9F-45AC-41CE-A3BA-001E25493A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005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50166-F49C-4903-86A3-3F645BA759FA}" type="datetimeFigureOut">
              <a:rPr lang="ko-KR" altLang="en-US" smtClean="0"/>
              <a:t>2021-06-18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5DB9F-45AC-41CE-A3BA-001E25493A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20966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ire at sea">
            <a:extLst>
              <a:ext uri="{FF2B5EF4-FFF2-40B4-BE49-F238E27FC236}">
                <a16:creationId xmlns:a16="http://schemas.microsoft.com/office/drawing/2014/main" id="{2F4EC19F-5159-42DC-8837-5909BAFA7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98C4F7-29A9-4AF3-AA25-5F9FECD00A78}"/>
              </a:ext>
            </a:extLst>
          </p:cNvPr>
          <p:cNvSpPr txBox="1"/>
          <p:nvPr/>
        </p:nvSpPr>
        <p:spPr>
          <a:xfrm>
            <a:off x="-186989" y="-763543"/>
            <a:ext cx="11296682" cy="863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5500" b="1" spc="-300" dirty="0">
                <a:solidFill>
                  <a:srgbClr val="3D5A80">
                    <a:alpha val="81000"/>
                  </a:srgbClr>
                </a:solidFill>
                <a:latin typeface="Bebas" panose="020B0606020202050201" pitchFamily="34" charset="0"/>
              </a:rPr>
              <a:t>LOST</a:t>
            </a:r>
            <a:endParaRPr lang="ko-KR" altLang="en-US" sz="55500" b="1" spc="-300" dirty="0">
              <a:solidFill>
                <a:srgbClr val="3D5A80">
                  <a:alpha val="81000"/>
                </a:srgbClr>
              </a:solidFill>
              <a:latin typeface="Bebas" panose="020B0606020202050201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F81D7C-DFB7-41C4-8213-4483A0E2BB0B}"/>
              </a:ext>
            </a:extLst>
          </p:cNvPr>
          <p:cNvSpPr txBox="1"/>
          <p:nvPr/>
        </p:nvSpPr>
        <p:spPr>
          <a:xfrm>
            <a:off x="10395967" y="1465981"/>
            <a:ext cx="596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solidFill>
                  <a:srgbClr val="98C1D9"/>
                </a:solidFill>
              </a:rPr>
              <a:t>at</a:t>
            </a:r>
            <a:endParaRPr lang="ko-KR" altLang="en-US" sz="4000" dirty="0">
              <a:solidFill>
                <a:srgbClr val="98C1D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D427EC-3214-4267-B67F-6E1BDF41DB7F}"/>
              </a:ext>
            </a:extLst>
          </p:cNvPr>
          <p:cNvSpPr txBox="1"/>
          <p:nvPr/>
        </p:nvSpPr>
        <p:spPr>
          <a:xfrm rot="16200000">
            <a:off x="8991961" y="3370284"/>
            <a:ext cx="400141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800" spc="-300" dirty="0">
                <a:solidFill>
                  <a:srgbClr val="E0FBFC"/>
                </a:solidFill>
                <a:latin typeface="Arial Black" panose="020B0A04020102020204" pitchFamily="34" charset="0"/>
              </a:rPr>
              <a:t>SEA</a:t>
            </a:r>
            <a:endParaRPr lang="ko-KR" altLang="en-US" sz="13800" spc="-300" dirty="0">
              <a:solidFill>
                <a:srgbClr val="E0FBF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980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shaving mirror">
            <a:extLst>
              <a:ext uri="{FF2B5EF4-FFF2-40B4-BE49-F238E27FC236}">
                <a16:creationId xmlns:a16="http://schemas.microsoft.com/office/drawing/2014/main" id="{65EB71A3-48E8-43FC-99B8-30BEED685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9" y="1047750"/>
            <a:ext cx="4762500" cy="47625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C6D08E9-B3EF-4887-B7F7-C97C9DB23518}"/>
              </a:ext>
            </a:extLst>
          </p:cNvPr>
          <p:cNvSpPr txBox="1">
            <a:spLocks/>
          </p:cNvSpPr>
          <p:nvPr/>
        </p:nvSpPr>
        <p:spPr>
          <a:xfrm>
            <a:off x="4902199" y="1807590"/>
            <a:ext cx="7239000" cy="1621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n w="28575">
                  <a:noFill/>
                  <a:prstDash val="solid"/>
                </a:ln>
                <a:solidFill>
                  <a:srgbClr val="98C1D9"/>
                </a:solidFill>
                <a:latin typeface="Bebas Neue" panose="00000500000000000000" pitchFamily="2" charset="0"/>
              </a:rPr>
              <a:t>SHAVING MIRROR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A0DBC49-1F6A-4CC9-BBC0-D2AFAE4A7EA1}"/>
              </a:ext>
            </a:extLst>
          </p:cNvPr>
          <p:cNvSpPr txBox="1">
            <a:spLocks/>
          </p:cNvSpPr>
          <p:nvPr/>
        </p:nvSpPr>
        <p:spPr>
          <a:xfrm>
            <a:off x="4902199" y="3159580"/>
            <a:ext cx="6819901" cy="3317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n w="28575">
                  <a:noFill/>
                  <a:prstDash val="solid"/>
                </a:ln>
                <a:solidFill>
                  <a:srgbClr val="E0FBFC"/>
                </a:solidFill>
                <a:latin typeface="Alfa Slab One" panose="02000507050000020004" pitchFamily="2" charset="0"/>
              </a:rPr>
              <a:t>Use the </a:t>
            </a:r>
            <a:r>
              <a:rPr lang="en-US" sz="6000" b="1" dirty="0">
                <a:ln w="28575">
                  <a:noFill/>
                  <a:prstDash val="solid"/>
                </a:ln>
                <a:solidFill>
                  <a:srgbClr val="EE6C4D"/>
                </a:solidFill>
                <a:latin typeface="Alfa Slab One" panose="02000507050000020004" pitchFamily="2" charset="0"/>
              </a:rPr>
              <a:t>sun</a:t>
            </a:r>
            <a:r>
              <a:rPr lang="en-US" sz="6000" dirty="0">
                <a:ln w="28575">
                  <a:noFill/>
                  <a:prstDash val="solid"/>
                </a:ln>
                <a:solidFill>
                  <a:srgbClr val="E0FBFC"/>
                </a:solidFill>
                <a:latin typeface="Alfa Slab One" panose="02000507050000020004" pitchFamily="2" charset="0"/>
              </a:rPr>
              <a:t> to create a signal.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05840A4-FBE9-45CA-9197-29783B85C3E7}"/>
              </a:ext>
            </a:extLst>
          </p:cNvPr>
          <p:cNvSpPr/>
          <p:nvPr/>
        </p:nvSpPr>
        <p:spPr>
          <a:xfrm>
            <a:off x="10604500" y="248383"/>
            <a:ext cx="1320800" cy="1320800"/>
          </a:xfrm>
          <a:prstGeom prst="ellipse">
            <a:avLst/>
          </a:prstGeom>
          <a:solidFill>
            <a:srgbClr val="3D5A8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>
                <a:solidFill>
                  <a:srgbClr val="98C1D9"/>
                </a:solidFill>
                <a:latin typeface="Arial Black" panose="020B0A04020102020204" pitchFamily="34" charset="0"/>
              </a:rPr>
              <a:t>1</a:t>
            </a:r>
            <a:endParaRPr lang="ko-KR" altLang="en-US" sz="6600" dirty="0">
              <a:solidFill>
                <a:srgbClr val="98C1D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931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Image result for 10 liters of gas">
            <a:extLst>
              <a:ext uri="{FF2B5EF4-FFF2-40B4-BE49-F238E27FC236}">
                <a16:creationId xmlns:a16="http://schemas.microsoft.com/office/drawing/2014/main" id="{2082030A-4C56-4531-B32E-82E880289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r="21763"/>
          <a:stretch/>
        </p:blipFill>
        <p:spPr bwMode="auto">
          <a:xfrm>
            <a:off x="571676" y="873125"/>
            <a:ext cx="4200689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D0A9DF1-4B19-4CB7-AA81-2AECDC1041AF}"/>
              </a:ext>
            </a:extLst>
          </p:cNvPr>
          <p:cNvSpPr txBox="1">
            <a:spLocks/>
          </p:cNvSpPr>
          <p:nvPr/>
        </p:nvSpPr>
        <p:spPr>
          <a:xfrm>
            <a:off x="4902199" y="1807590"/>
            <a:ext cx="7239000" cy="1621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n w="28575">
                  <a:noFill/>
                  <a:prstDash val="solid"/>
                </a:ln>
                <a:solidFill>
                  <a:srgbClr val="98C1D9"/>
                </a:solidFill>
                <a:latin typeface="Bebas Neue" panose="00000500000000000000" pitchFamily="2" charset="0"/>
              </a:rPr>
              <a:t>Can of Oil/Gas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F1B68EA-3BC7-4025-91B6-B9E3E8DB2A71}"/>
              </a:ext>
            </a:extLst>
          </p:cNvPr>
          <p:cNvSpPr txBox="1">
            <a:spLocks/>
          </p:cNvSpPr>
          <p:nvPr/>
        </p:nvSpPr>
        <p:spPr>
          <a:xfrm>
            <a:off x="4902199" y="3159580"/>
            <a:ext cx="6819901" cy="3317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n w="28575">
                  <a:noFill/>
                  <a:prstDash val="solid"/>
                </a:ln>
                <a:solidFill>
                  <a:srgbClr val="E0FBFC"/>
                </a:solidFill>
                <a:latin typeface="Alfa Slab One" panose="02000507050000020004" pitchFamily="2" charset="0"/>
              </a:rPr>
              <a:t>It can float on water and be ignited (</a:t>
            </a:r>
            <a:r>
              <a:rPr lang="en-US" sz="6000" b="1" dirty="0">
                <a:ln w="28575">
                  <a:noFill/>
                  <a:prstDash val="solid"/>
                </a:ln>
                <a:solidFill>
                  <a:srgbClr val="EE6C4D"/>
                </a:solidFill>
                <a:latin typeface="Alfa Slab One" panose="02000507050000020004" pitchFamily="2" charset="0"/>
              </a:rPr>
              <a:t>signal</a:t>
            </a:r>
            <a:r>
              <a:rPr lang="en-US" sz="6000" dirty="0">
                <a:ln w="28575">
                  <a:noFill/>
                  <a:prstDash val="solid"/>
                </a:ln>
                <a:solidFill>
                  <a:srgbClr val="E0FBFC"/>
                </a:solidFill>
                <a:latin typeface="Alfa Slab One" panose="02000507050000020004" pitchFamily="2" charset="0"/>
              </a:rPr>
              <a:t>).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ACD000A-3B87-49A0-BA8E-9D1B030C5904}"/>
              </a:ext>
            </a:extLst>
          </p:cNvPr>
          <p:cNvSpPr/>
          <p:nvPr/>
        </p:nvSpPr>
        <p:spPr>
          <a:xfrm>
            <a:off x="10604500" y="248383"/>
            <a:ext cx="1320800" cy="1320800"/>
          </a:xfrm>
          <a:prstGeom prst="ellipse">
            <a:avLst/>
          </a:prstGeom>
          <a:solidFill>
            <a:srgbClr val="3D5A8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>
                <a:solidFill>
                  <a:srgbClr val="98C1D9"/>
                </a:solidFill>
                <a:latin typeface="Arial Black" panose="020B0A04020102020204" pitchFamily="34" charset="0"/>
              </a:rPr>
              <a:t>2</a:t>
            </a:r>
            <a:endParaRPr lang="ko-KR" altLang="en-US" sz="6600" dirty="0">
              <a:solidFill>
                <a:srgbClr val="98C1D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317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Image result for 25 liters of water">
            <a:extLst>
              <a:ext uri="{FF2B5EF4-FFF2-40B4-BE49-F238E27FC236}">
                <a16:creationId xmlns:a16="http://schemas.microsoft.com/office/drawing/2014/main" id="{5547DCA6-599B-46D9-BBB5-60A1C5DF5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214" y="938885"/>
            <a:ext cx="5538114" cy="553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DE37F13-050B-425D-A4C5-8A7E138CD67C}"/>
              </a:ext>
            </a:extLst>
          </p:cNvPr>
          <p:cNvSpPr txBox="1">
            <a:spLocks/>
          </p:cNvSpPr>
          <p:nvPr/>
        </p:nvSpPr>
        <p:spPr>
          <a:xfrm>
            <a:off x="4902199" y="1807590"/>
            <a:ext cx="7239000" cy="1621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n w="28575">
                  <a:noFill/>
                  <a:prstDash val="solid"/>
                </a:ln>
                <a:solidFill>
                  <a:srgbClr val="98C1D9"/>
                </a:solidFill>
                <a:latin typeface="Bebas Neue" panose="00000500000000000000" pitchFamily="2" charset="0"/>
              </a:rPr>
              <a:t>25L of Water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396008-51DC-4185-857F-21B5616FD2F1}"/>
              </a:ext>
            </a:extLst>
          </p:cNvPr>
          <p:cNvSpPr txBox="1">
            <a:spLocks/>
          </p:cNvSpPr>
          <p:nvPr/>
        </p:nvSpPr>
        <p:spPr>
          <a:xfrm>
            <a:off x="4902199" y="3159580"/>
            <a:ext cx="6819901" cy="3317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n w="28575">
                  <a:noFill/>
                  <a:prstDash val="solid"/>
                </a:ln>
                <a:solidFill>
                  <a:srgbClr val="E0FBFC"/>
                </a:solidFill>
                <a:latin typeface="Alfa Slab One" panose="02000507050000020004" pitchFamily="2" charset="0"/>
              </a:rPr>
              <a:t>It is enough for several days. 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3AA0B33-F997-4029-BF96-2FC69FEB5B73}"/>
              </a:ext>
            </a:extLst>
          </p:cNvPr>
          <p:cNvSpPr/>
          <p:nvPr/>
        </p:nvSpPr>
        <p:spPr>
          <a:xfrm>
            <a:off x="10604500" y="248383"/>
            <a:ext cx="1320800" cy="1320800"/>
          </a:xfrm>
          <a:prstGeom prst="ellipse">
            <a:avLst/>
          </a:prstGeom>
          <a:solidFill>
            <a:srgbClr val="3D5A8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>
                <a:solidFill>
                  <a:srgbClr val="98C1D9"/>
                </a:solidFill>
                <a:latin typeface="Arial Black" panose="020B0A04020102020204" pitchFamily="34" charset="0"/>
              </a:rPr>
              <a:t>3</a:t>
            </a:r>
            <a:endParaRPr lang="ko-KR" altLang="en-US" sz="6600" dirty="0">
              <a:solidFill>
                <a:srgbClr val="98C1D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69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age result for army rations">
            <a:extLst>
              <a:ext uri="{FF2B5EF4-FFF2-40B4-BE49-F238E27FC236}">
                <a16:creationId xmlns:a16="http://schemas.microsoft.com/office/drawing/2014/main" id="{6BA3EEA4-F644-45C5-81AC-AE9AEA23B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82" y="2146299"/>
            <a:ext cx="4007417" cy="352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A5D5978-D9A7-41A6-99D5-B0F692731177}"/>
              </a:ext>
            </a:extLst>
          </p:cNvPr>
          <p:cNvSpPr txBox="1">
            <a:spLocks/>
          </p:cNvSpPr>
          <p:nvPr/>
        </p:nvSpPr>
        <p:spPr>
          <a:xfrm>
            <a:off x="4902199" y="1807590"/>
            <a:ext cx="7239000" cy="1621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n w="28575">
                  <a:noFill/>
                  <a:prstDash val="solid"/>
                </a:ln>
                <a:solidFill>
                  <a:srgbClr val="98C1D9"/>
                </a:solidFill>
                <a:latin typeface="Bebas Neue" panose="00000500000000000000" pitchFamily="2" charset="0"/>
              </a:rPr>
              <a:t>Army Rations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8D8E3D1-DDD7-4116-99FC-973873F44C20}"/>
              </a:ext>
            </a:extLst>
          </p:cNvPr>
          <p:cNvSpPr txBox="1">
            <a:spLocks/>
          </p:cNvSpPr>
          <p:nvPr/>
        </p:nvSpPr>
        <p:spPr>
          <a:xfrm>
            <a:off x="4902199" y="3159580"/>
            <a:ext cx="6819901" cy="3317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n w="28575">
                  <a:noFill/>
                  <a:prstDash val="solid"/>
                </a:ln>
                <a:solidFill>
                  <a:srgbClr val="E0FBFC"/>
                </a:solidFill>
                <a:latin typeface="Alfa Slab One" panose="02000507050000020004" pitchFamily="2" charset="0"/>
              </a:rPr>
              <a:t>This is your basic </a:t>
            </a:r>
            <a:r>
              <a:rPr lang="en-US" sz="6000" b="1" dirty="0">
                <a:ln w="28575">
                  <a:noFill/>
                  <a:prstDash val="solid"/>
                </a:ln>
                <a:solidFill>
                  <a:srgbClr val="EE6C4D"/>
                </a:solidFill>
                <a:latin typeface="Alfa Slab One" panose="02000507050000020004" pitchFamily="2" charset="0"/>
              </a:rPr>
              <a:t>food</a:t>
            </a:r>
            <a:r>
              <a:rPr lang="en-US" sz="6000" dirty="0">
                <a:ln w="28575">
                  <a:noFill/>
                  <a:prstDash val="solid"/>
                </a:ln>
                <a:solidFill>
                  <a:srgbClr val="E0FBFC"/>
                </a:solidFill>
                <a:latin typeface="Alfa Slab One" panose="02000507050000020004" pitchFamily="2" charset="0"/>
              </a:rPr>
              <a:t> intake. 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26BD8BF-763B-45C3-AE8E-AF5ED055C04E}"/>
              </a:ext>
            </a:extLst>
          </p:cNvPr>
          <p:cNvSpPr/>
          <p:nvPr/>
        </p:nvSpPr>
        <p:spPr>
          <a:xfrm>
            <a:off x="10604500" y="248383"/>
            <a:ext cx="1320800" cy="1320800"/>
          </a:xfrm>
          <a:prstGeom prst="ellipse">
            <a:avLst/>
          </a:prstGeom>
          <a:solidFill>
            <a:srgbClr val="3D5A8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>
                <a:solidFill>
                  <a:srgbClr val="98C1D9"/>
                </a:solidFill>
                <a:latin typeface="Arial Black" panose="020B0A04020102020204" pitchFamily="34" charset="0"/>
              </a:rPr>
              <a:t>4</a:t>
            </a:r>
            <a:endParaRPr lang="ko-KR" altLang="en-US" sz="6600" dirty="0">
              <a:solidFill>
                <a:srgbClr val="98C1D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958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Image result for plastic sheeting">
            <a:extLst>
              <a:ext uri="{FF2B5EF4-FFF2-40B4-BE49-F238E27FC236}">
                <a16:creationId xmlns:a16="http://schemas.microsoft.com/office/drawing/2014/main" id="{7066E289-2AB6-4C9C-A599-CF0E66DA4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0"/>
            <a:ext cx="5626854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5272168-1CD0-4C06-BF28-C571D78DE02F}"/>
              </a:ext>
            </a:extLst>
          </p:cNvPr>
          <p:cNvSpPr txBox="1">
            <a:spLocks/>
          </p:cNvSpPr>
          <p:nvPr/>
        </p:nvSpPr>
        <p:spPr>
          <a:xfrm>
            <a:off x="4902199" y="1807590"/>
            <a:ext cx="7239000" cy="1621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n w="28575">
                  <a:noFill/>
                  <a:prstDash val="solid"/>
                </a:ln>
                <a:solidFill>
                  <a:srgbClr val="98C1D9"/>
                </a:solidFill>
                <a:latin typeface="Bebas Neue" panose="00000500000000000000" pitchFamily="2" charset="0"/>
              </a:rPr>
              <a:t>Plastic Sheeting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9F083F-A00D-452F-9311-CC0EF3D33B2C}"/>
              </a:ext>
            </a:extLst>
          </p:cNvPr>
          <p:cNvSpPr txBox="1">
            <a:spLocks/>
          </p:cNvSpPr>
          <p:nvPr/>
        </p:nvSpPr>
        <p:spPr>
          <a:xfrm>
            <a:off x="4902199" y="3159580"/>
            <a:ext cx="6819901" cy="3317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n w="28575">
                  <a:noFill/>
                  <a:prstDash val="solid"/>
                </a:ln>
                <a:solidFill>
                  <a:srgbClr val="E0FBFC"/>
                </a:solidFill>
                <a:latin typeface="Alfa Slab One" panose="02000507050000020004" pitchFamily="2" charset="0"/>
              </a:rPr>
              <a:t>Can be used to </a:t>
            </a:r>
            <a:r>
              <a:rPr lang="en-US" sz="6000" b="1" dirty="0">
                <a:ln w="28575">
                  <a:noFill/>
                  <a:prstDash val="solid"/>
                </a:ln>
                <a:solidFill>
                  <a:srgbClr val="EE6C4D"/>
                </a:solidFill>
                <a:latin typeface="Alfa Slab One" panose="02000507050000020004" pitchFamily="2" charset="0"/>
              </a:rPr>
              <a:t>collect rain </a:t>
            </a:r>
            <a:r>
              <a:rPr lang="en-US" sz="6000" dirty="0">
                <a:ln w="28575">
                  <a:noFill/>
                  <a:prstDash val="solid"/>
                </a:ln>
                <a:solidFill>
                  <a:srgbClr val="E0FBFC"/>
                </a:solidFill>
                <a:latin typeface="Alfa Slab One" panose="02000507050000020004" pitchFamily="2" charset="0"/>
              </a:rPr>
              <a:t>water and make a shelter. 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02CB0B4-FDCE-49A6-A379-7576830837F6}"/>
              </a:ext>
            </a:extLst>
          </p:cNvPr>
          <p:cNvSpPr/>
          <p:nvPr/>
        </p:nvSpPr>
        <p:spPr>
          <a:xfrm>
            <a:off x="10604500" y="248383"/>
            <a:ext cx="1320800" cy="1320800"/>
          </a:xfrm>
          <a:prstGeom prst="ellipse">
            <a:avLst/>
          </a:prstGeom>
          <a:solidFill>
            <a:srgbClr val="3D5A8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>
                <a:solidFill>
                  <a:srgbClr val="98C1D9"/>
                </a:solidFill>
                <a:latin typeface="Arial Black" panose="020B0A04020102020204" pitchFamily="34" charset="0"/>
              </a:rPr>
              <a:t>5</a:t>
            </a:r>
            <a:endParaRPr lang="ko-KR" altLang="en-US" sz="6600" dirty="0">
              <a:solidFill>
                <a:srgbClr val="98C1D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307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 descr="Image result for chocolate bar">
            <a:extLst>
              <a:ext uri="{FF2B5EF4-FFF2-40B4-BE49-F238E27FC236}">
                <a16:creationId xmlns:a16="http://schemas.microsoft.com/office/drawing/2014/main" id="{39A64E7D-CA3E-4E5A-A3FE-07D692902A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67" b="16147"/>
          <a:stretch/>
        </p:blipFill>
        <p:spPr bwMode="auto">
          <a:xfrm rot="19904118">
            <a:off x="101449" y="2461391"/>
            <a:ext cx="4470411" cy="278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A64F78A-2F3A-4BBC-ACF0-16B1FE6F61AC}"/>
              </a:ext>
            </a:extLst>
          </p:cNvPr>
          <p:cNvSpPr txBox="1">
            <a:spLocks/>
          </p:cNvSpPr>
          <p:nvPr/>
        </p:nvSpPr>
        <p:spPr>
          <a:xfrm>
            <a:off x="4902199" y="1807590"/>
            <a:ext cx="7239000" cy="1621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n w="28575">
                  <a:noFill/>
                  <a:prstDash val="solid"/>
                </a:ln>
                <a:solidFill>
                  <a:srgbClr val="98C1D9"/>
                </a:solidFill>
                <a:latin typeface="Bebas Neue" panose="00000500000000000000" pitchFamily="2" charset="0"/>
              </a:rPr>
              <a:t>2 chocolate bars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F918E44-3E0E-4EF0-8072-94909E5A6A17}"/>
              </a:ext>
            </a:extLst>
          </p:cNvPr>
          <p:cNvSpPr txBox="1">
            <a:spLocks/>
          </p:cNvSpPr>
          <p:nvPr/>
        </p:nvSpPr>
        <p:spPr>
          <a:xfrm>
            <a:off x="4902199" y="3159580"/>
            <a:ext cx="6819901" cy="3317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n w="28575">
                  <a:noFill/>
                  <a:prstDash val="solid"/>
                </a:ln>
                <a:solidFill>
                  <a:srgbClr val="E0FBFC"/>
                </a:solidFill>
                <a:latin typeface="Alfa Slab One" panose="02000507050000020004" pitchFamily="2" charset="0"/>
              </a:rPr>
              <a:t>Reserve </a:t>
            </a:r>
            <a:r>
              <a:rPr lang="en-US" sz="6000" b="1" dirty="0">
                <a:ln w="28575">
                  <a:noFill/>
                  <a:prstDash val="solid"/>
                </a:ln>
                <a:solidFill>
                  <a:srgbClr val="EE6C4D"/>
                </a:solidFill>
                <a:latin typeface="Alfa Slab One" panose="02000507050000020004" pitchFamily="2" charset="0"/>
              </a:rPr>
              <a:t>food</a:t>
            </a:r>
            <a:r>
              <a:rPr lang="en-US" sz="6000" dirty="0">
                <a:ln w="28575">
                  <a:noFill/>
                  <a:prstDash val="solid"/>
                </a:ln>
                <a:solidFill>
                  <a:srgbClr val="E0FBFC"/>
                </a:solidFill>
                <a:latin typeface="Alfa Slab One" panose="02000507050000020004" pitchFamily="2" charset="0"/>
              </a:rPr>
              <a:t> supply.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907182-138E-4ACF-81BA-916A1DED4759}"/>
              </a:ext>
            </a:extLst>
          </p:cNvPr>
          <p:cNvSpPr/>
          <p:nvPr/>
        </p:nvSpPr>
        <p:spPr>
          <a:xfrm>
            <a:off x="10604500" y="248383"/>
            <a:ext cx="1320800" cy="1320800"/>
          </a:xfrm>
          <a:prstGeom prst="ellipse">
            <a:avLst/>
          </a:prstGeom>
          <a:solidFill>
            <a:srgbClr val="3D5A8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>
                <a:solidFill>
                  <a:srgbClr val="98C1D9"/>
                </a:solidFill>
                <a:latin typeface="Arial Black" panose="020B0A040201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5450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fishing" descr="Image result for fishing kit">
            <a:extLst>
              <a:ext uri="{FF2B5EF4-FFF2-40B4-BE49-F238E27FC236}">
                <a16:creationId xmlns:a16="http://schemas.microsoft.com/office/drawing/2014/main" id="{46295B19-0EBD-494E-9457-364D4A7EC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569183"/>
            <a:ext cx="4535783" cy="423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BA5C4BF-5FB5-456F-B038-A6EF6E125770}"/>
              </a:ext>
            </a:extLst>
          </p:cNvPr>
          <p:cNvSpPr txBox="1">
            <a:spLocks/>
          </p:cNvSpPr>
          <p:nvPr/>
        </p:nvSpPr>
        <p:spPr>
          <a:xfrm>
            <a:off x="4902199" y="1807590"/>
            <a:ext cx="7239000" cy="1621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n w="28575">
                  <a:noFill/>
                  <a:prstDash val="solid"/>
                </a:ln>
                <a:solidFill>
                  <a:srgbClr val="98C1D9"/>
                </a:solidFill>
                <a:latin typeface="Bebas Neue" panose="00000500000000000000" pitchFamily="2" charset="0"/>
              </a:rPr>
              <a:t>Fishing Kit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A35655B-7C7A-4BDE-A12E-8C3FC0C0BE88}"/>
              </a:ext>
            </a:extLst>
          </p:cNvPr>
          <p:cNvSpPr txBox="1">
            <a:spLocks/>
          </p:cNvSpPr>
          <p:nvPr/>
        </p:nvSpPr>
        <p:spPr>
          <a:xfrm>
            <a:off x="4902199" y="3159580"/>
            <a:ext cx="6819901" cy="3317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n w="28575">
                  <a:noFill/>
                  <a:prstDash val="solid"/>
                </a:ln>
                <a:solidFill>
                  <a:srgbClr val="EE6C4D"/>
                </a:solidFill>
                <a:latin typeface="Alfa Slab One" panose="02000507050000020004" pitchFamily="2" charset="0"/>
              </a:rPr>
              <a:t>No guarantee </a:t>
            </a:r>
            <a:r>
              <a:rPr lang="en-US" sz="6000" dirty="0">
                <a:ln w="28575">
                  <a:noFill/>
                  <a:prstDash val="solid"/>
                </a:ln>
                <a:solidFill>
                  <a:srgbClr val="E0FBFC"/>
                </a:solidFill>
                <a:latin typeface="Alfa Slab One" panose="02000507050000020004" pitchFamily="2" charset="0"/>
              </a:rPr>
              <a:t>that you can catch fish. 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2079DFE-1A83-48BF-AFB7-FAF1907FE748}"/>
              </a:ext>
            </a:extLst>
          </p:cNvPr>
          <p:cNvSpPr/>
          <p:nvPr/>
        </p:nvSpPr>
        <p:spPr>
          <a:xfrm>
            <a:off x="10604500" y="248383"/>
            <a:ext cx="1320800" cy="1320800"/>
          </a:xfrm>
          <a:prstGeom prst="ellipse">
            <a:avLst/>
          </a:prstGeom>
          <a:solidFill>
            <a:srgbClr val="3D5A8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>
                <a:solidFill>
                  <a:srgbClr val="98C1D9"/>
                </a:solidFill>
                <a:latin typeface="Arial Black" panose="020B0A04020102020204" pitchFamily="34" charset="0"/>
              </a:rPr>
              <a:t>7</a:t>
            </a:r>
            <a:endParaRPr lang="ko-KR" altLang="en-US" sz="6600" dirty="0">
              <a:solidFill>
                <a:srgbClr val="98C1D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6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Image result for nylon rope">
            <a:extLst>
              <a:ext uri="{FF2B5EF4-FFF2-40B4-BE49-F238E27FC236}">
                <a16:creationId xmlns:a16="http://schemas.microsoft.com/office/drawing/2014/main" id="{B5277009-F09E-4044-8E69-3F8B2F7E1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" y="1670682"/>
            <a:ext cx="4474995" cy="382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9D5F412-D152-4348-BDBC-283A15821E83}"/>
              </a:ext>
            </a:extLst>
          </p:cNvPr>
          <p:cNvSpPr txBox="1">
            <a:spLocks/>
          </p:cNvSpPr>
          <p:nvPr/>
        </p:nvSpPr>
        <p:spPr>
          <a:xfrm>
            <a:off x="4902199" y="1807590"/>
            <a:ext cx="7239000" cy="1621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n w="28575">
                  <a:noFill/>
                  <a:prstDash val="solid"/>
                </a:ln>
                <a:solidFill>
                  <a:srgbClr val="98C1D9"/>
                </a:solidFill>
                <a:latin typeface="Bebas Neue" panose="00000500000000000000" pitchFamily="2" charset="0"/>
              </a:rPr>
              <a:t>Nylon Rope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7A9FC53-6B8B-4BCF-986C-A9F75F42B2BB}"/>
              </a:ext>
            </a:extLst>
          </p:cNvPr>
          <p:cNvSpPr txBox="1">
            <a:spLocks/>
          </p:cNvSpPr>
          <p:nvPr/>
        </p:nvSpPr>
        <p:spPr>
          <a:xfrm>
            <a:off x="4902199" y="3159580"/>
            <a:ext cx="6819901" cy="3317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n w="28575">
                  <a:noFill/>
                  <a:prstDash val="solid"/>
                </a:ln>
                <a:solidFill>
                  <a:srgbClr val="EE6C4D"/>
                </a:solidFill>
                <a:latin typeface="Alfa Slab One" panose="02000507050000020004" pitchFamily="2" charset="0"/>
              </a:rPr>
              <a:t>Connect</a:t>
            </a:r>
            <a:r>
              <a:rPr lang="en-US" sz="6000" dirty="0">
                <a:ln w="28575">
                  <a:noFill/>
                  <a:prstDash val="solid"/>
                </a:ln>
                <a:solidFill>
                  <a:srgbClr val="E0FBFC"/>
                </a:solidFill>
                <a:latin typeface="Alfa Slab One" panose="02000507050000020004" pitchFamily="2" charset="0"/>
              </a:rPr>
              <a:t> people, or equipment to prevent losing them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9C9A7B4-FDDB-497E-AA8F-24230552CC34}"/>
              </a:ext>
            </a:extLst>
          </p:cNvPr>
          <p:cNvSpPr/>
          <p:nvPr/>
        </p:nvSpPr>
        <p:spPr>
          <a:xfrm>
            <a:off x="10604500" y="248383"/>
            <a:ext cx="1320800" cy="1320800"/>
          </a:xfrm>
          <a:prstGeom prst="ellipse">
            <a:avLst/>
          </a:prstGeom>
          <a:solidFill>
            <a:srgbClr val="3D5A8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>
                <a:solidFill>
                  <a:srgbClr val="98C1D9"/>
                </a:solidFill>
                <a:latin typeface="Arial Black" panose="020B0A04020102020204" pitchFamily="34" charset="0"/>
              </a:rPr>
              <a:t>8</a:t>
            </a:r>
            <a:endParaRPr lang="ko-KR" altLang="en-US" sz="6600" dirty="0">
              <a:solidFill>
                <a:srgbClr val="98C1D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85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Image result for floating seat  cushion">
            <a:extLst>
              <a:ext uri="{FF2B5EF4-FFF2-40B4-BE49-F238E27FC236}">
                <a16:creationId xmlns:a16="http://schemas.microsoft.com/office/drawing/2014/main" id="{B9166C8C-E7E6-490B-9FCA-653A75AC4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40" y="1295399"/>
            <a:ext cx="4769359" cy="476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9EA05D5-151F-4254-BD03-31CE90756786}"/>
              </a:ext>
            </a:extLst>
          </p:cNvPr>
          <p:cNvSpPr txBox="1">
            <a:spLocks/>
          </p:cNvSpPr>
          <p:nvPr/>
        </p:nvSpPr>
        <p:spPr>
          <a:xfrm>
            <a:off x="4902199" y="1807590"/>
            <a:ext cx="7239000" cy="1621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n w="28575">
                  <a:noFill/>
                  <a:prstDash val="solid"/>
                </a:ln>
                <a:solidFill>
                  <a:srgbClr val="98C1D9"/>
                </a:solidFill>
                <a:latin typeface="Bebas Neue" panose="00000500000000000000" pitchFamily="2" charset="0"/>
              </a:rPr>
              <a:t>Floating cushion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DCD081-5AE2-4A92-95ED-83BBA2A4EEE9}"/>
              </a:ext>
            </a:extLst>
          </p:cNvPr>
          <p:cNvSpPr txBox="1">
            <a:spLocks/>
          </p:cNvSpPr>
          <p:nvPr/>
        </p:nvSpPr>
        <p:spPr>
          <a:xfrm>
            <a:off x="4902199" y="3159580"/>
            <a:ext cx="7023101" cy="3317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n w="28575">
                  <a:noFill/>
                  <a:prstDash val="solid"/>
                </a:ln>
                <a:solidFill>
                  <a:srgbClr val="E0FBFC"/>
                </a:solidFill>
                <a:latin typeface="Alfa Slab One" panose="02000507050000020004" pitchFamily="2" charset="0"/>
              </a:rPr>
              <a:t>Useful as a </a:t>
            </a:r>
            <a:r>
              <a:rPr lang="en-US" sz="6000" b="1" dirty="0">
                <a:ln w="28575">
                  <a:noFill/>
                  <a:prstDash val="solid"/>
                </a:ln>
                <a:solidFill>
                  <a:srgbClr val="EE6C4D"/>
                </a:solidFill>
                <a:latin typeface="Alfa Slab One" panose="02000507050000020004" pitchFamily="2" charset="0"/>
              </a:rPr>
              <a:t>life preserver</a:t>
            </a:r>
            <a:r>
              <a:rPr lang="en-US" sz="6000" b="1" dirty="0">
                <a:ln w="28575">
                  <a:noFill/>
                  <a:prstDash val="solid"/>
                </a:ln>
                <a:solidFill>
                  <a:srgbClr val="E0FBFC"/>
                </a:solidFill>
                <a:latin typeface="Alfa Slab One" panose="02000507050000020004" pitchFamily="2" charset="0"/>
              </a:rPr>
              <a:t> </a:t>
            </a:r>
            <a:r>
              <a:rPr lang="en-US" sz="6000" dirty="0">
                <a:ln w="28575">
                  <a:noFill/>
                  <a:prstDash val="solid"/>
                </a:ln>
                <a:solidFill>
                  <a:srgbClr val="E0FBFC"/>
                </a:solidFill>
                <a:latin typeface="Alfa Slab One" panose="02000507050000020004" pitchFamily="2" charset="0"/>
              </a:rPr>
              <a:t>if someone falls overboard. 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8477FB-51E0-4A35-A253-A37BFC03DF4D}"/>
              </a:ext>
            </a:extLst>
          </p:cNvPr>
          <p:cNvSpPr/>
          <p:nvPr/>
        </p:nvSpPr>
        <p:spPr>
          <a:xfrm>
            <a:off x="10604500" y="248383"/>
            <a:ext cx="1320800" cy="1320800"/>
          </a:xfrm>
          <a:prstGeom prst="ellipse">
            <a:avLst/>
          </a:prstGeom>
          <a:solidFill>
            <a:srgbClr val="3D5A8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>
                <a:solidFill>
                  <a:srgbClr val="98C1D9"/>
                </a:solidFill>
                <a:latin typeface="Arial Black" panose="020B0A04020102020204" pitchFamily="34" charset="0"/>
              </a:rPr>
              <a:t>9</a:t>
            </a:r>
            <a:endParaRPr lang="ko-KR" altLang="en-US" sz="6600" dirty="0">
              <a:solidFill>
                <a:srgbClr val="98C1D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165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Image result for shark repellent">
            <a:extLst>
              <a:ext uri="{FF2B5EF4-FFF2-40B4-BE49-F238E27FC236}">
                <a16:creationId xmlns:a16="http://schemas.microsoft.com/office/drawing/2014/main" id="{205826A2-B66D-4720-AE48-68510EA6D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44159"/>
            <a:ext cx="3650157" cy="623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CAC1C7D-1F0D-413C-83D5-BB4C2536F637}"/>
              </a:ext>
            </a:extLst>
          </p:cNvPr>
          <p:cNvSpPr txBox="1">
            <a:spLocks/>
          </p:cNvSpPr>
          <p:nvPr/>
        </p:nvSpPr>
        <p:spPr>
          <a:xfrm>
            <a:off x="4902199" y="1807590"/>
            <a:ext cx="7239000" cy="1621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n w="28575">
                  <a:noFill/>
                  <a:prstDash val="solid"/>
                </a:ln>
                <a:solidFill>
                  <a:srgbClr val="98C1D9"/>
                </a:solidFill>
                <a:latin typeface="Bebas Neue" panose="00000500000000000000" pitchFamily="2" charset="0"/>
              </a:rPr>
              <a:t>Shark repellent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8BD49E-65B2-40CD-BAE4-4F16A9BA0930}"/>
              </a:ext>
            </a:extLst>
          </p:cNvPr>
          <p:cNvSpPr txBox="1">
            <a:spLocks/>
          </p:cNvSpPr>
          <p:nvPr/>
        </p:nvSpPr>
        <p:spPr>
          <a:xfrm>
            <a:off x="4902199" y="3159580"/>
            <a:ext cx="6819901" cy="3317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n w="28575">
                  <a:noFill/>
                  <a:prstDash val="solid"/>
                </a:ln>
                <a:solidFill>
                  <a:srgbClr val="E0FBFC"/>
                </a:solidFill>
                <a:latin typeface="Alfa Slab One" panose="02000507050000020004" pitchFamily="2" charset="0"/>
              </a:rPr>
              <a:t>Repel sharks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8B54F7B-9A83-4F0F-AA97-6736273B3724}"/>
              </a:ext>
            </a:extLst>
          </p:cNvPr>
          <p:cNvSpPr/>
          <p:nvPr/>
        </p:nvSpPr>
        <p:spPr>
          <a:xfrm>
            <a:off x="10604500" y="248383"/>
            <a:ext cx="1320800" cy="1320800"/>
          </a:xfrm>
          <a:prstGeom prst="ellipse">
            <a:avLst/>
          </a:prstGeom>
          <a:solidFill>
            <a:srgbClr val="3D5A8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>
                <a:solidFill>
                  <a:srgbClr val="98C1D9"/>
                </a:solidFill>
                <a:latin typeface="Arial Black" panose="020B0A04020102020204" pitchFamily="34" charset="0"/>
              </a:rPr>
              <a:t>10</a:t>
            </a:r>
            <a:endParaRPr lang="ko-KR" altLang="en-US" sz="4400" dirty="0">
              <a:solidFill>
                <a:srgbClr val="98C1D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235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yacht on fire">
            <a:extLst>
              <a:ext uri="{FF2B5EF4-FFF2-40B4-BE49-F238E27FC236}">
                <a16:creationId xmlns:a16="http://schemas.microsoft.com/office/drawing/2014/main" id="{9A0942C1-A0D0-4F86-8CC8-28AFF5E75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duotone>
              <a:prstClr val="black"/>
              <a:srgbClr val="29324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79580B-9757-45A0-80FF-292F5C62C665}"/>
              </a:ext>
            </a:extLst>
          </p:cNvPr>
          <p:cNvSpPr txBox="1"/>
          <p:nvPr/>
        </p:nvSpPr>
        <p:spPr>
          <a:xfrm>
            <a:off x="482600" y="1166842"/>
            <a:ext cx="112395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rgbClr val="E0FBFC"/>
                </a:solidFill>
              </a:rPr>
              <a:t>You have chartered a yacht with three friends, for the holiday trip of a lifetime across the </a:t>
            </a:r>
            <a:r>
              <a:rPr lang="en-US" altLang="ko-KR" sz="4800" b="1" dirty="0">
                <a:solidFill>
                  <a:srgbClr val="EE6C4D"/>
                </a:solidFill>
              </a:rPr>
              <a:t>Atlantic Ocean</a:t>
            </a:r>
            <a:r>
              <a:rPr lang="en-US" altLang="ko-KR" sz="4800" dirty="0">
                <a:solidFill>
                  <a:srgbClr val="E0FBFC"/>
                </a:solidFill>
              </a:rPr>
              <a:t>.  Because </a:t>
            </a:r>
            <a:r>
              <a:rPr lang="en-US" altLang="ko-KR" sz="4800" b="1" dirty="0">
                <a:solidFill>
                  <a:srgbClr val="EE6C4D"/>
                </a:solidFill>
              </a:rPr>
              <a:t>no</a:t>
            </a:r>
            <a:r>
              <a:rPr lang="en-US" altLang="ko-KR" sz="4800" dirty="0">
                <a:solidFill>
                  <a:srgbClr val="E0FBFC"/>
                </a:solidFill>
              </a:rPr>
              <a:t>ne of you have any previous sailing </a:t>
            </a:r>
            <a:r>
              <a:rPr lang="en-US" altLang="ko-KR" sz="4800" b="1" dirty="0">
                <a:solidFill>
                  <a:srgbClr val="EE6C4D"/>
                </a:solidFill>
              </a:rPr>
              <a:t>experience</a:t>
            </a:r>
            <a:r>
              <a:rPr lang="en-US" altLang="ko-KR" sz="4800" dirty="0">
                <a:solidFill>
                  <a:srgbClr val="E0FBFC"/>
                </a:solidFill>
              </a:rPr>
              <a:t>, you have hired an experienced skipper and two-person crew.  </a:t>
            </a:r>
            <a:endParaRPr lang="ko-KR" altLang="en-US" sz="4800" dirty="0">
              <a:solidFill>
                <a:srgbClr val="E0FB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11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Image result for 160 proof rum">
            <a:extLst>
              <a:ext uri="{FF2B5EF4-FFF2-40B4-BE49-F238E27FC236}">
                <a16:creationId xmlns:a16="http://schemas.microsoft.com/office/drawing/2014/main" id="{C9184051-E15D-4C04-9558-4D3444C65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580"/>
            <a:ext cx="5780840" cy="578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1DB5A73-65A5-463E-8AFF-D8984AB0C39B}"/>
              </a:ext>
            </a:extLst>
          </p:cNvPr>
          <p:cNvSpPr txBox="1">
            <a:spLocks/>
          </p:cNvSpPr>
          <p:nvPr/>
        </p:nvSpPr>
        <p:spPr>
          <a:xfrm>
            <a:off x="4902199" y="1807590"/>
            <a:ext cx="7239000" cy="1621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n w="28575">
                  <a:noFill/>
                  <a:prstDash val="solid"/>
                </a:ln>
                <a:solidFill>
                  <a:srgbClr val="98C1D9"/>
                </a:solidFill>
                <a:latin typeface="Bebas Neue" panose="00000500000000000000" pitchFamily="2" charset="0"/>
              </a:rPr>
              <a:t>160% Rum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BFD0387-171F-402B-A95A-42524E5F2B0F}"/>
              </a:ext>
            </a:extLst>
          </p:cNvPr>
          <p:cNvSpPr txBox="1">
            <a:spLocks/>
          </p:cNvSpPr>
          <p:nvPr/>
        </p:nvSpPr>
        <p:spPr>
          <a:xfrm>
            <a:off x="4902199" y="3159580"/>
            <a:ext cx="6819901" cy="331741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n w="28575">
                  <a:noFill/>
                  <a:prstDash val="solid"/>
                </a:ln>
                <a:solidFill>
                  <a:srgbClr val="E0FBFC"/>
                </a:solidFill>
                <a:latin typeface="Alfa Slab One" panose="02000507050000020004" pitchFamily="2" charset="0"/>
              </a:rPr>
              <a:t>Antiseptic to </a:t>
            </a:r>
            <a:r>
              <a:rPr lang="en-US" sz="6000" b="1" dirty="0">
                <a:ln w="28575">
                  <a:noFill/>
                  <a:prstDash val="solid"/>
                </a:ln>
                <a:solidFill>
                  <a:srgbClr val="EE6C4D"/>
                </a:solidFill>
                <a:latin typeface="Alfa Slab One" panose="02000507050000020004" pitchFamily="2" charset="0"/>
              </a:rPr>
              <a:t>treat wounds</a:t>
            </a:r>
            <a:r>
              <a:rPr lang="en-US" sz="6000" dirty="0">
                <a:ln w="28575">
                  <a:noFill/>
                  <a:prstDash val="solid"/>
                </a:ln>
                <a:solidFill>
                  <a:srgbClr val="E0FBFC"/>
                </a:solidFill>
                <a:latin typeface="Alfa Slab One" panose="02000507050000020004" pitchFamily="2" charset="0"/>
              </a:rPr>
              <a:t>.  Dangerous if drunk because of dehydration.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F98D6DC-D685-44FF-89D6-E48FF129469F}"/>
              </a:ext>
            </a:extLst>
          </p:cNvPr>
          <p:cNvSpPr/>
          <p:nvPr/>
        </p:nvSpPr>
        <p:spPr>
          <a:xfrm>
            <a:off x="10604500" y="248383"/>
            <a:ext cx="1320800" cy="1320800"/>
          </a:xfrm>
          <a:prstGeom prst="ellipse">
            <a:avLst/>
          </a:prstGeom>
          <a:solidFill>
            <a:srgbClr val="3D5A8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>
                <a:solidFill>
                  <a:srgbClr val="98C1D9"/>
                </a:solidFill>
                <a:latin typeface="Arial Black" panose="020B0A04020102020204" pitchFamily="34" charset="0"/>
              </a:rPr>
              <a:t>11</a:t>
            </a:r>
            <a:endParaRPr lang="ko-KR" altLang="en-US" sz="4400" dirty="0">
              <a:solidFill>
                <a:srgbClr val="98C1D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44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Image result for transistor radio">
            <a:extLst>
              <a:ext uri="{FF2B5EF4-FFF2-40B4-BE49-F238E27FC236}">
                <a16:creationId xmlns:a16="http://schemas.microsoft.com/office/drawing/2014/main" id="{BA8CC473-B1EA-4704-9151-83D17E36F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569183"/>
            <a:ext cx="3580365" cy="432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AE82F4C-AC44-45BB-B934-B1ADBCAADF06}"/>
              </a:ext>
            </a:extLst>
          </p:cNvPr>
          <p:cNvSpPr txBox="1">
            <a:spLocks/>
          </p:cNvSpPr>
          <p:nvPr/>
        </p:nvSpPr>
        <p:spPr>
          <a:xfrm>
            <a:off x="4902199" y="1807590"/>
            <a:ext cx="7239000" cy="1621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n w="28575">
                  <a:noFill/>
                  <a:prstDash val="solid"/>
                </a:ln>
                <a:solidFill>
                  <a:srgbClr val="98C1D9"/>
                </a:solidFill>
                <a:latin typeface="Bebas Neue" panose="00000500000000000000" pitchFamily="2" charset="0"/>
              </a:rPr>
              <a:t>Transistor radio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34D62E5-9499-4ED2-8B67-91E0734FD57E}"/>
              </a:ext>
            </a:extLst>
          </p:cNvPr>
          <p:cNvSpPr txBox="1">
            <a:spLocks/>
          </p:cNvSpPr>
          <p:nvPr/>
        </p:nvSpPr>
        <p:spPr>
          <a:xfrm>
            <a:off x="4902199" y="3159580"/>
            <a:ext cx="6819901" cy="3317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n w="28575">
                  <a:noFill/>
                  <a:prstDash val="solid"/>
                </a:ln>
                <a:solidFill>
                  <a:srgbClr val="E0FBFC"/>
                </a:solidFill>
                <a:latin typeface="Alfa Slab One" panose="02000507050000020004" pitchFamily="2" charset="0"/>
              </a:rPr>
              <a:t>It would be </a:t>
            </a:r>
            <a:r>
              <a:rPr lang="en-US" sz="6000" b="1" dirty="0">
                <a:ln w="28575">
                  <a:noFill/>
                  <a:prstDash val="solid"/>
                </a:ln>
                <a:solidFill>
                  <a:srgbClr val="EE6C4D"/>
                </a:solidFill>
                <a:latin typeface="Alfa Slab One" panose="02000507050000020004" pitchFamily="2" charset="0"/>
              </a:rPr>
              <a:t>out of range </a:t>
            </a:r>
            <a:r>
              <a:rPr lang="en-US" sz="6000" dirty="0">
                <a:ln w="28575">
                  <a:noFill/>
                  <a:prstDash val="solid"/>
                </a:ln>
                <a:solidFill>
                  <a:srgbClr val="E0FBFC"/>
                </a:solidFill>
                <a:latin typeface="Alfa Slab One" panose="02000507050000020004" pitchFamily="2" charset="0"/>
              </a:rPr>
              <a:t>of any radio station. 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3EF599-847D-400F-9C0E-CA645E365A4F}"/>
              </a:ext>
            </a:extLst>
          </p:cNvPr>
          <p:cNvSpPr/>
          <p:nvPr/>
        </p:nvSpPr>
        <p:spPr>
          <a:xfrm>
            <a:off x="10604500" y="248383"/>
            <a:ext cx="1320800" cy="1320800"/>
          </a:xfrm>
          <a:prstGeom prst="ellipse">
            <a:avLst/>
          </a:prstGeom>
          <a:solidFill>
            <a:srgbClr val="3D5A8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>
                <a:solidFill>
                  <a:srgbClr val="98C1D9"/>
                </a:solidFill>
                <a:latin typeface="Arial Black" panose="020B0A04020102020204" pitchFamily="34" charset="0"/>
              </a:rPr>
              <a:t>12</a:t>
            </a:r>
            <a:endParaRPr lang="ko-KR" altLang="en-US" sz="4400" dirty="0">
              <a:solidFill>
                <a:srgbClr val="98C1D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261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Image result for atlantic ocean map">
            <a:extLst>
              <a:ext uri="{FF2B5EF4-FFF2-40B4-BE49-F238E27FC236}">
                <a16:creationId xmlns:a16="http://schemas.microsoft.com/office/drawing/2014/main" id="{DEB87CA9-13E5-49F4-AC69-67DD372F3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51" y="908783"/>
            <a:ext cx="4053549" cy="508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AF6DE70-5D79-47FC-BF18-ADE7D3DFCCA3}"/>
              </a:ext>
            </a:extLst>
          </p:cNvPr>
          <p:cNvSpPr txBox="1">
            <a:spLocks/>
          </p:cNvSpPr>
          <p:nvPr/>
        </p:nvSpPr>
        <p:spPr>
          <a:xfrm>
            <a:off x="4902199" y="1807590"/>
            <a:ext cx="7239000" cy="1621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n w="28575">
                  <a:noFill/>
                  <a:prstDash val="solid"/>
                </a:ln>
                <a:solidFill>
                  <a:srgbClr val="98C1D9"/>
                </a:solidFill>
                <a:latin typeface="Bebas Neue" panose="00000500000000000000" pitchFamily="2" charset="0"/>
              </a:rPr>
              <a:t>Map of Atlantic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A8DEAF5-4D6B-46F6-8E68-A88F4671577A}"/>
              </a:ext>
            </a:extLst>
          </p:cNvPr>
          <p:cNvSpPr txBox="1">
            <a:spLocks/>
          </p:cNvSpPr>
          <p:nvPr/>
        </p:nvSpPr>
        <p:spPr>
          <a:xfrm>
            <a:off x="4902199" y="3159580"/>
            <a:ext cx="7391401" cy="3317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n w="28575">
                  <a:noFill/>
                  <a:prstDash val="solid"/>
                </a:ln>
                <a:solidFill>
                  <a:srgbClr val="EE6C4D"/>
                </a:solidFill>
                <a:latin typeface="Alfa Slab One" panose="02000507050000020004" pitchFamily="2" charset="0"/>
              </a:rPr>
              <a:t>Worthless</a:t>
            </a:r>
            <a:r>
              <a:rPr lang="en-US" sz="6000" dirty="0">
                <a:ln w="28575">
                  <a:noFill/>
                  <a:prstDash val="solid"/>
                </a:ln>
                <a:solidFill>
                  <a:srgbClr val="E0FBFC"/>
                </a:solidFill>
                <a:latin typeface="Alfa Slab One" panose="02000507050000020004" pitchFamily="2" charset="0"/>
              </a:rPr>
              <a:t> without navigation equipment. 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D14CC56-5F01-4EC4-8557-CC749F2A1D27}"/>
              </a:ext>
            </a:extLst>
          </p:cNvPr>
          <p:cNvSpPr/>
          <p:nvPr/>
        </p:nvSpPr>
        <p:spPr>
          <a:xfrm>
            <a:off x="10604500" y="248383"/>
            <a:ext cx="1320800" cy="1320800"/>
          </a:xfrm>
          <a:prstGeom prst="ellipse">
            <a:avLst/>
          </a:prstGeom>
          <a:solidFill>
            <a:srgbClr val="3D5A8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>
                <a:solidFill>
                  <a:srgbClr val="98C1D9"/>
                </a:solidFill>
                <a:latin typeface="Arial Black" panose="020B0A04020102020204" pitchFamily="34" charset="0"/>
              </a:rPr>
              <a:t>13</a:t>
            </a:r>
            <a:endParaRPr lang="ko-KR" altLang="en-US" sz="4400" dirty="0">
              <a:solidFill>
                <a:srgbClr val="98C1D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927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elated image">
            <a:extLst>
              <a:ext uri="{FF2B5EF4-FFF2-40B4-BE49-F238E27FC236}">
                <a16:creationId xmlns:a16="http://schemas.microsoft.com/office/drawing/2014/main" id="{F8BB72E7-0266-4E1B-9C20-D765E0790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029" y="1454883"/>
            <a:ext cx="6313729" cy="473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7309E03-4239-418E-BBEB-1505B574E96B}"/>
              </a:ext>
            </a:extLst>
          </p:cNvPr>
          <p:cNvSpPr txBox="1">
            <a:spLocks/>
          </p:cNvSpPr>
          <p:nvPr/>
        </p:nvSpPr>
        <p:spPr>
          <a:xfrm>
            <a:off x="4902199" y="1807590"/>
            <a:ext cx="7239000" cy="1621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n w="28575">
                  <a:noFill/>
                  <a:prstDash val="solid"/>
                </a:ln>
                <a:solidFill>
                  <a:srgbClr val="98C1D9"/>
                </a:solidFill>
                <a:latin typeface="Bebas Neue" panose="00000500000000000000" pitchFamily="2" charset="0"/>
              </a:rPr>
              <a:t>Mosquito netting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98F399-D643-4DEC-B693-EC5848A893FD}"/>
              </a:ext>
            </a:extLst>
          </p:cNvPr>
          <p:cNvSpPr txBox="1">
            <a:spLocks/>
          </p:cNvSpPr>
          <p:nvPr/>
        </p:nvSpPr>
        <p:spPr>
          <a:xfrm>
            <a:off x="4902199" y="3159580"/>
            <a:ext cx="6819901" cy="3317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n w="28575">
                  <a:noFill/>
                  <a:prstDash val="solid"/>
                </a:ln>
                <a:solidFill>
                  <a:srgbClr val="E0FBFC"/>
                </a:solidFill>
                <a:latin typeface="Alfa Slab One" panose="02000507050000020004" pitchFamily="2" charset="0"/>
              </a:rPr>
              <a:t>There are no mosquitos in the middle of the ocean.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C56B100-0932-4016-9244-5F598F82628C}"/>
              </a:ext>
            </a:extLst>
          </p:cNvPr>
          <p:cNvSpPr/>
          <p:nvPr/>
        </p:nvSpPr>
        <p:spPr>
          <a:xfrm>
            <a:off x="10604500" y="248383"/>
            <a:ext cx="1320800" cy="1320800"/>
          </a:xfrm>
          <a:prstGeom prst="ellipse">
            <a:avLst/>
          </a:prstGeom>
          <a:solidFill>
            <a:srgbClr val="3D5A8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>
                <a:solidFill>
                  <a:srgbClr val="98C1D9"/>
                </a:solidFill>
                <a:latin typeface="Arial Black" panose="020B0A04020102020204" pitchFamily="34" charset="0"/>
              </a:rPr>
              <a:t>14</a:t>
            </a:r>
            <a:endParaRPr lang="ko-KR" altLang="en-US" sz="4400" dirty="0">
              <a:solidFill>
                <a:srgbClr val="98C1D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261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sextant">
            <a:extLst>
              <a:ext uri="{FF2B5EF4-FFF2-40B4-BE49-F238E27FC236}">
                <a16:creationId xmlns:a16="http://schemas.microsoft.com/office/drawing/2014/main" id="{1CD66DAD-645A-4D1D-BE74-6A9A45DC3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78" y="2514600"/>
            <a:ext cx="4321821" cy="311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EFBD393-23D6-4919-BA1B-7D28AE7BE70E}"/>
              </a:ext>
            </a:extLst>
          </p:cNvPr>
          <p:cNvSpPr txBox="1">
            <a:spLocks/>
          </p:cNvSpPr>
          <p:nvPr/>
        </p:nvSpPr>
        <p:spPr>
          <a:xfrm>
            <a:off x="4902199" y="1807590"/>
            <a:ext cx="7239000" cy="1621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n w="28575">
                  <a:noFill/>
                  <a:prstDash val="solid"/>
                </a:ln>
                <a:solidFill>
                  <a:srgbClr val="98C1D9"/>
                </a:solidFill>
                <a:latin typeface="Bebas Neue" panose="00000500000000000000" pitchFamily="2" charset="0"/>
              </a:rPr>
              <a:t>Sextant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484748-B79C-4622-945C-0BB39584E264}"/>
              </a:ext>
            </a:extLst>
          </p:cNvPr>
          <p:cNvSpPr txBox="1">
            <a:spLocks/>
          </p:cNvSpPr>
          <p:nvPr/>
        </p:nvSpPr>
        <p:spPr>
          <a:xfrm>
            <a:off x="4902199" y="3159580"/>
            <a:ext cx="6819901" cy="3317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n w="28575">
                  <a:noFill/>
                  <a:prstDash val="solid"/>
                </a:ln>
                <a:solidFill>
                  <a:srgbClr val="EE6C4D"/>
                </a:solidFill>
                <a:latin typeface="Alfa Slab One" panose="02000507050000020004" pitchFamily="2" charset="0"/>
              </a:rPr>
              <a:t>Useless</a:t>
            </a:r>
            <a:r>
              <a:rPr lang="en-US" sz="6000" dirty="0">
                <a:ln w="28575">
                  <a:noFill/>
                  <a:prstDash val="solid"/>
                </a:ln>
                <a:solidFill>
                  <a:srgbClr val="E0FBFC"/>
                </a:solidFill>
                <a:latin typeface="Alfa Slab One" panose="02000507050000020004" pitchFamily="2" charset="0"/>
              </a:rPr>
              <a:t> without relevant charts and a chronometer.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35C846-F6EE-4813-80EF-AD12BE39B220}"/>
              </a:ext>
            </a:extLst>
          </p:cNvPr>
          <p:cNvSpPr/>
          <p:nvPr/>
        </p:nvSpPr>
        <p:spPr>
          <a:xfrm>
            <a:off x="10604500" y="248383"/>
            <a:ext cx="1320800" cy="1320800"/>
          </a:xfrm>
          <a:prstGeom prst="ellipse">
            <a:avLst/>
          </a:prstGeom>
          <a:solidFill>
            <a:srgbClr val="3D5A8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>
                <a:solidFill>
                  <a:srgbClr val="98C1D9"/>
                </a:solidFill>
                <a:latin typeface="Arial Black" panose="020B0A04020102020204" pitchFamily="34" charset="0"/>
              </a:rPr>
              <a:t>15</a:t>
            </a:r>
            <a:endParaRPr lang="ko-KR" altLang="en-US" sz="4400" dirty="0">
              <a:solidFill>
                <a:srgbClr val="98C1D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648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10A59A-003B-4F79-BD22-38BB6CC9B58C}"/>
              </a:ext>
            </a:extLst>
          </p:cNvPr>
          <p:cNvSpPr txBox="1"/>
          <p:nvPr/>
        </p:nvSpPr>
        <p:spPr>
          <a:xfrm>
            <a:off x="863638" y="205040"/>
            <a:ext cx="10464724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1300" b="1" spc="-300" dirty="0">
                <a:solidFill>
                  <a:srgbClr val="293241">
                    <a:alpha val="81000"/>
                  </a:srgbClr>
                </a:solidFill>
                <a:latin typeface="Bebas" panose="020B0606020202050201" pitchFamily="34" charset="0"/>
              </a:rPr>
              <a:t>total</a:t>
            </a:r>
            <a:endParaRPr lang="ko-KR" altLang="en-US" sz="41300" b="1" spc="-300" dirty="0">
              <a:solidFill>
                <a:srgbClr val="293241">
                  <a:alpha val="81000"/>
                </a:srgbClr>
              </a:solidFill>
              <a:latin typeface="Bebas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391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443446-BD08-4331-9EA3-88EF6DCE12D5}"/>
              </a:ext>
            </a:extLst>
          </p:cNvPr>
          <p:cNvSpPr/>
          <p:nvPr/>
        </p:nvSpPr>
        <p:spPr>
          <a:xfrm>
            <a:off x="8166100" y="1638300"/>
            <a:ext cx="152400" cy="3759200"/>
          </a:xfrm>
          <a:prstGeom prst="rect">
            <a:avLst/>
          </a:prstGeom>
          <a:solidFill>
            <a:srgbClr val="3D5A8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3C64EB-B011-48E8-AD9B-5BB3E2BDB012}"/>
              </a:ext>
            </a:extLst>
          </p:cNvPr>
          <p:cNvSpPr txBox="1"/>
          <p:nvPr/>
        </p:nvSpPr>
        <p:spPr>
          <a:xfrm>
            <a:off x="8414404" y="1332686"/>
            <a:ext cx="1636987" cy="437042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1500" b="1" spc="-300" dirty="0">
                <a:solidFill>
                  <a:srgbClr val="3D5A80">
                    <a:alpha val="32000"/>
                  </a:srgbClr>
                </a:solidFill>
                <a:latin typeface="Rimouski Sb" panose="020F0606020000020004" pitchFamily="34" charset="0"/>
              </a:rPr>
              <a:t>0</a:t>
            </a:r>
          </a:p>
          <a:p>
            <a:pPr algn="ctr"/>
            <a:r>
              <a:rPr lang="en-US" altLang="ko-KR" sz="4800" spc="-300" dirty="0">
                <a:solidFill>
                  <a:srgbClr val="3D5A80">
                    <a:alpha val="32000"/>
                  </a:srgbClr>
                </a:solidFill>
                <a:latin typeface="Rimouski Sb" panose="020F0606020000020004" pitchFamily="34" charset="0"/>
              </a:rPr>
              <a:t>to</a:t>
            </a:r>
            <a:endParaRPr lang="en-US" altLang="ko-KR" sz="11500" spc="-300" dirty="0">
              <a:solidFill>
                <a:srgbClr val="3D5A80">
                  <a:alpha val="32000"/>
                </a:srgbClr>
              </a:solidFill>
              <a:latin typeface="Rimouski Sb" panose="020F0606020000020004" pitchFamily="34" charset="0"/>
            </a:endParaRPr>
          </a:p>
          <a:p>
            <a:pPr algn="ctr"/>
            <a:r>
              <a:rPr lang="en-US" altLang="ko-KR" sz="11500" b="1" spc="-300" dirty="0">
                <a:solidFill>
                  <a:srgbClr val="3D5A80">
                    <a:alpha val="32000"/>
                  </a:srgbClr>
                </a:solidFill>
                <a:latin typeface="Rimouski Sb" panose="020F0606020000020004" pitchFamily="34" charset="0"/>
              </a:rPr>
              <a:t>25</a:t>
            </a:r>
            <a:endParaRPr lang="ko-KR" altLang="en-US" sz="11500" b="1" spc="-300" dirty="0">
              <a:solidFill>
                <a:srgbClr val="3D5A80">
                  <a:alpha val="32000"/>
                </a:srgbClr>
              </a:solidFill>
              <a:latin typeface="Rimouski Sb" panose="020F06060200000200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3AF733-E267-4701-B836-F0AF877B2732}"/>
              </a:ext>
            </a:extLst>
          </p:cNvPr>
          <p:cNvSpPr txBox="1"/>
          <p:nvPr/>
        </p:nvSpPr>
        <p:spPr>
          <a:xfrm>
            <a:off x="1955799" y="2171700"/>
            <a:ext cx="58547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6000" dirty="0">
                <a:solidFill>
                  <a:srgbClr val="3D5A80"/>
                </a:solidFill>
                <a:latin typeface="Built Titling Sb" panose="020B0706030202080204" pitchFamily="34" charset="0"/>
              </a:rPr>
              <a:t>Excellent</a:t>
            </a:r>
            <a:endParaRPr lang="en-US" altLang="ko-KR" sz="4000" dirty="0">
              <a:solidFill>
                <a:srgbClr val="3D5A80"/>
              </a:solidFill>
              <a:latin typeface="Built Titling Sb" panose="020B0706030202080204" pitchFamily="34" charset="0"/>
            </a:endParaRPr>
          </a:p>
          <a:p>
            <a:pPr algn="r"/>
            <a:r>
              <a:rPr lang="en-US" altLang="ko-KR" sz="4000" dirty="0">
                <a:solidFill>
                  <a:srgbClr val="E0FBFC"/>
                </a:solidFill>
                <a:latin typeface="Arial Nova Cond" panose="020B0506020202020204" pitchFamily="34" charset="0"/>
              </a:rPr>
              <a:t>You demonstrated great survival skills.  </a:t>
            </a:r>
          </a:p>
          <a:p>
            <a:pPr algn="r"/>
            <a:r>
              <a:rPr lang="en-US" altLang="ko-KR" sz="4000" dirty="0">
                <a:solidFill>
                  <a:srgbClr val="EE6C4D"/>
                </a:solidFill>
                <a:latin typeface="Arial Nova Cond" panose="020B0506020202020204" pitchFamily="34" charset="0"/>
              </a:rPr>
              <a:t>Rescued!</a:t>
            </a:r>
            <a:endParaRPr lang="ko-KR" altLang="en-US" sz="4000" dirty="0">
              <a:solidFill>
                <a:srgbClr val="EE6C4D"/>
              </a:solidFill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587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443446-BD08-4331-9EA3-88EF6DCE12D5}"/>
              </a:ext>
            </a:extLst>
          </p:cNvPr>
          <p:cNvSpPr/>
          <p:nvPr/>
        </p:nvSpPr>
        <p:spPr>
          <a:xfrm>
            <a:off x="8166100" y="1638300"/>
            <a:ext cx="152400" cy="3759200"/>
          </a:xfrm>
          <a:prstGeom prst="rect">
            <a:avLst/>
          </a:prstGeom>
          <a:solidFill>
            <a:srgbClr val="3D5A8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3C64EB-B011-48E8-AD9B-5BB3E2BDB012}"/>
              </a:ext>
            </a:extLst>
          </p:cNvPr>
          <p:cNvSpPr txBox="1"/>
          <p:nvPr/>
        </p:nvSpPr>
        <p:spPr>
          <a:xfrm>
            <a:off x="8387153" y="1332686"/>
            <a:ext cx="1691489" cy="437042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1500" b="1" spc="-300" dirty="0">
                <a:solidFill>
                  <a:srgbClr val="3D5A80">
                    <a:alpha val="32000"/>
                  </a:srgbClr>
                </a:solidFill>
                <a:latin typeface="Rimouski Sb" panose="020F0606020000020004" pitchFamily="34" charset="0"/>
              </a:rPr>
              <a:t>26</a:t>
            </a:r>
          </a:p>
          <a:p>
            <a:pPr algn="ctr"/>
            <a:r>
              <a:rPr lang="en-US" altLang="ko-KR" sz="4800" spc="-300" dirty="0">
                <a:solidFill>
                  <a:srgbClr val="3D5A80">
                    <a:alpha val="32000"/>
                  </a:srgbClr>
                </a:solidFill>
                <a:latin typeface="Rimouski Sb" panose="020F0606020000020004" pitchFamily="34" charset="0"/>
              </a:rPr>
              <a:t>to</a:t>
            </a:r>
            <a:endParaRPr lang="en-US" altLang="ko-KR" sz="11500" spc="-300" dirty="0">
              <a:solidFill>
                <a:srgbClr val="3D5A80">
                  <a:alpha val="32000"/>
                </a:srgbClr>
              </a:solidFill>
              <a:latin typeface="Rimouski Sb" panose="020F0606020000020004" pitchFamily="34" charset="0"/>
            </a:endParaRPr>
          </a:p>
          <a:p>
            <a:pPr algn="ctr"/>
            <a:r>
              <a:rPr lang="en-US" altLang="ko-KR" sz="11500" b="1" spc="-300" dirty="0">
                <a:solidFill>
                  <a:srgbClr val="3D5A80">
                    <a:alpha val="32000"/>
                  </a:srgbClr>
                </a:solidFill>
                <a:latin typeface="Rimouski Sb" panose="020F0606020000020004" pitchFamily="34" charset="0"/>
              </a:rPr>
              <a:t>32</a:t>
            </a:r>
            <a:endParaRPr lang="ko-KR" altLang="en-US" sz="11500" b="1" spc="-300" dirty="0">
              <a:solidFill>
                <a:srgbClr val="3D5A80">
                  <a:alpha val="32000"/>
                </a:srgbClr>
              </a:solidFill>
              <a:latin typeface="Rimouski Sb" panose="020F06060200000200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3AF733-E267-4701-B836-F0AF877B2732}"/>
              </a:ext>
            </a:extLst>
          </p:cNvPr>
          <p:cNvSpPr txBox="1"/>
          <p:nvPr/>
        </p:nvSpPr>
        <p:spPr>
          <a:xfrm>
            <a:off x="1955799" y="2171700"/>
            <a:ext cx="58547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6000" dirty="0">
                <a:solidFill>
                  <a:srgbClr val="3D5A80"/>
                </a:solidFill>
                <a:latin typeface="Built Titling Sb" panose="020B0706030202080204" pitchFamily="34" charset="0"/>
              </a:rPr>
              <a:t>Good</a:t>
            </a:r>
            <a:endParaRPr lang="en-US" altLang="ko-KR" sz="4000" dirty="0">
              <a:solidFill>
                <a:srgbClr val="3D5A80"/>
              </a:solidFill>
              <a:latin typeface="Built Titling Sb" panose="020B0706030202080204" pitchFamily="34" charset="0"/>
            </a:endParaRPr>
          </a:p>
          <a:p>
            <a:pPr algn="r"/>
            <a:r>
              <a:rPr lang="en-US" altLang="ko-KR" sz="4000" dirty="0">
                <a:solidFill>
                  <a:srgbClr val="E0FBFC"/>
                </a:solidFill>
                <a:latin typeface="Arial Nova Cond" panose="020B0506020202020204" pitchFamily="34" charset="0"/>
              </a:rPr>
              <a:t>Above average results.  Good survival Skills. </a:t>
            </a:r>
          </a:p>
          <a:p>
            <a:pPr algn="r"/>
            <a:r>
              <a:rPr lang="en-US" altLang="ko-KR" sz="4000" dirty="0">
                <a:solidFill>
                  <a:srgbClr val="EE6C4D"/>
                </a:solidFill>
                <a:latin typeface="Arial Nova Cond" panose="020B0506020202020204" pitchFamily="34" charset="0"/>
              </a:rPr>
              <a:t>Rescued!</a:t>
            </a:r>
            <a:endParaRPr lang="ko-KR" altLang="en-US" sz="4000" dirty="0">
              <a:solidFill>
                <a:srgbClr val="EE6C4D"/>
              </a:solidFill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127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443446-BD08-4331-9EA3-88EF6DCE12D5}"/>
              </a:ext>
            </a:extLst>
          </p:cNvPr>
          <p:cNvSpPr/>
          <p:nvPr/>
        </p:nvSpPr>
        <p:spPr>
          <a:xfrm>
            <a:off x="8166100" y="1638300"/>
            <a:ext cx="152400" cy="3759200"/>
          </a:xfrm>
          <a:prstGeom prst="rect">
            <a:avLst/>
          </a:prstGeom>
          <a:solidFill>
            <a:srgbClr val="3D5A8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3C64EB-B011-48E8-AD9B-5BB3E2BDB012}"/>
              </a:ext>
            </a:extLst>
          </p:cNvPr>
          <p:cNvSpPr txBox="1"/>
          <p:nvPr/>
        </p:nvSpPr>
        <p:spPr>
          <a:xfrm>
            <a:off x="8414404" y="1332686"/>
            <a:ext cx="1636987" cy="437042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1500" b="1" spc="-300" dirty="0">
                <a:solidFill>
                  <a:srgbClr val="3D5A80">
                    <a:alpha val="32000"/>
                  </a:srgbClr>
                </a:solidFill>
                <a:latin typeface="Rimouski Sb" panose="020F0606020000020004" pitchFamily="34" charset="0"/>
              </a:rPr>
              <a:t>33</a:t>
            </a:r>
          </a:p>
          <a:p>
            <a:pPr algn="ctr"/>
            <a:r>
              <a:rPr lang="en-US" altLang="ko-KR" sz="4800" spc="-300" dirty="0">
                <a:solidFill>
                  <a:srgbClr val="3D5A80">
                    <a:alpha val="32000"/>
                  </a:srgbClr>
                </a:solidFill>
                <a:latin typeface="Rimouski Sb" panose="020F0606020000020004" pitchFamily="34" charset="0"/>
              </a:rPr>
              <a:t>to</a:t>
            </a:r>
            <a:endParaRPr lang="en-US" altLang="ko-KR" sz="11500" spc="-300" dirty="0">
              <a:solidFill>
                <a:srgbClr val="3D5A80">
                  <a:alpha val="32000"/>
                </a:srgbClr>
              </a:solidFill>
              <a:latin typeface="Rimouski Sb" panose="020F0606020000020004" pitchFamily="34" charset="0"/>
            </a:endParaRPr>
          </a:p>
          <a:p>
            <a:pPr algn="ctr"/>
            <a:r>
              <a:rPr lang="en-US" altLang="ko-KR" sz="11500" b="1" spc="-300" dirty="0">
                <a:solidFill>
                  <a:srgbClr val="3D5A80">
                    <a:alpha val="32000"/>
                  </a:srgbClr>
                </a:solidFill>
                <a:latin typeface="Rimouski Sb" panose="020F0606020000020004" pitchFamily="34" charset="0"/>
              </a:rPr>
              <a:t>45</a:t>
            </a:r>
            <a:endParaRPr lang="ko-KR" altLang="en-US" sz="11500" b="1" spc="-300" dirty="0">
              <a:solidFill>
                <a:srgbClr val="3D5A80">
                  <a:alpha val="32000"/>
                </a:srgbClr>
              </a:solidFill>
              <a:latin typeface="Rimouski Sb" panose="020F06060200000200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3AF733-E267-4701-B836-F0AF877B2732}"/>
              </a:ext>
            </a:extLst>
          </p:cNvPr>
          <p:cNvSpPr txBox="1"/>
          <p:nvPr/>
        </p:nvSpPr>
        <p:spPr>
          <a:xfrm>
            <a:off x="1955799" y="2171700"/>
            <a:ext cx="58547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6000" dirty="0">
                <a:solidFill>
                  <a:srgbClr val="3D5A80"/>
                </a:solidFill>
                <a:latin typeface="Built Titling Sb" panose="020B0706030202080204" pitchFamily="34" charset="0"/>
              </a:rPr>
              <a:t>AVERAGE</a:t>
            </a:r>
            <a:endParaRPr lang="en-US" altLang="ko-KR" sz="4000" dirty="0">
              <a:solidFill>
                <a:srgbClr val="3D5A80"/>
              </a:solidFill>
              <a:latin typeface="Built Titling Sb" panose="020B0706030202080204" pitchFamily="34" charset="0"/>
            </a:endParaRPr>
          </a:p>
          <a:p>
            <a:pPr algn="r"/>
            <a:r>
              <a:rPr lang="en-US" altLang="ko-KR" sz="4000" dirty="0">
                <a:solidFill>
                  <a:srgbClr val="E0FBFC"/>
                </a:solidFill>
                <a:latin typeface="Arial Nova Cond" panose="020B0506020202020204" pitchFamily="34" charset="0"/>
              </a:rPr>
              <a:t>Seasick, hungry and tired.</a:t>
            </a:r>
          </a:p>
          <a:p>
            <a:pPr algn="r"/>
            <a:r>
              <a:rPr lang="en-US" altLang="ko-KR" sz="4000" dirty="0">
                <a:solidFill>
                  <a:srgbClr val="EE6C4D"/>
                </a:solidFill>
                <a:latin typeface="Arial Nova Cond" panose="020B0506020202020204" pitchFamily="34" charset="0"/>
              </a:rPr>
              <a:t>Rescued</a:t>
            </a:r>
            <a:r>
              <a:rPr lang="en-US" altLang="ko-KR" sz="4000" dirty="0">
                <a:solidFill>
                  <a:srgbClr val="E0FBFC"/>
                </a:solidFill>
                <a:latin typeface="Arial Nova Cond" panose="020B0506020202020204" pitchFamily="34" charset="0"/>
              </a:rPr>
              <a:t>.  </a:t>
            </a:r>
            <a:endParaRPr lang="ko-KR" altLang="en-US" sz="4000" dirty="0">
              <a:solidFill>
                <a:srgbClr val="E0FBFC"/>
              </a:solidFill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74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443446-BD08-4331-9EA3-88EF6DCE12D5}"/>
              </a:ext>
            </a:extLst>
          </p:cNvPr>
          <p:cNvSpPr/>
          <p:nvPr/>
        </p:nvSpPr>
        <p:spPr>
          <a:xfrm>
            <a:off x="8166100" y="1638300"/>
            <a:ext cx="152400" cy="3759200"/>
          </a:xfrm>
          <a:prstGeom prst="rect">
            <a:avLst/>
          </a:prstGeom>
          <a:solidFill>
            <a:srgbClr val="3D5A8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3C64EB-B011-48E8-AD9B-5BB3E2BDB012}"/>
              </a:ext>
            </a:extLst>
          </p:cNvPr>
          <p:cNvSpPr txBox="1"/>
          <p:nvPr/>
        </p:nvSpPr>
        <p:spPr>
          <a:xfrm>
            <a:off x="8414404" y="1332686"/>
            <a:ext cx="1636987" cy="437042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1500" b="1" spc="-300" dirty="0">
                <a:solidFill>
                  <a:srgbClr val="3D5A80">
                    <a:alpha val="32000"/>
                  </a:srgbClr>
                </a:solidFill>
                <a:latin typeface="Rimouski Sb" panose="020F0606020000020004" pitchFamily="34" charset="0"/>
              </a:rPr>
              <a:t>46</a:t>
            </a:r>
          </a:p>
          <a:p>
            <a:pPr algn="ctr"/>
            <a:r>
              <a:rPr lang="en-US" altLang="ko-KR" sz="4800" spc="-300" dirty="0">
                <a:solidFill>
                  <a:srgbClr val="3D5A80">
                    <a:alpha val="32000"/>
                  </a:srgbClr>
                </a:solidFill>
                <a:latin typeface="Rimouski Sb" panose="020F0606020000020004" pitchFamily="34" charset="0"/>
              </a:rPr>
              <a:t>to</a:t>
            </a:r>
            <a:endParaRPr lang="en-US" altLang="ko-KR" sz="11500" spc="-300" dirty="0">
              <a:solidFill>
                <a:srgbClr val="3D5A80">
                  <a:alpha val="32000"/>
                </a:srgbClr>
              </a:solidFill>
              <a:latin typeface="Rimouski Sb" panose="020F0606020000020004" pitchFamily="34" charset="0"/>
            </a:endParaRPr>
          </a:p>
          <a:p>
            <a:pPr algn="ctr"/>
            <a:r>
              <a:rPr lang="en-US" altLang="ko-KR" sz="11500" b="1" spc="-300" dirty="0">
                <a:solidFill>
                  <a:srgbClr val="3D5A80">
                    <a:alpha val="32000"/>
                  </a:srgbClr>
                </a:solidFill>
                <a:latin typeface="Rimouski Sb" panose="020F0606020000020004" pitchFamily="34" charset="0"/>
              </a:rPr>
              <a:t>55</a:t>
            </a:r>
            <a:endParaRPr lang="ko-KR" altLang="en-US" sz="11500" b="1" spc="-300" dirty="0">
              <a:solidFill>
                <a:srgbClr val="3D5A80">
                  <a:alpha val="32000"/>
                </a:srgbClr>
              </a:solidFill>
              <a:latin typeface="Rimouski Sb" panose="020F06060200000200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3AF733-E267-4701-B836-F0AF877B2732}"/>
              </a:ext>
            </a:extLst>
          </p:cNvPr>
          <p:cNvSpPr txBox="1"/>
          <p:nvPr/>
        </p:nvSpPr>
        <p:spPr>
          <a:xfrm>
            <a:off x="1955799" y="2171700"/>
            <a:ext cx="58547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6000" dirty="0">
                <a:solidFill>
                  <a:srgbClr val="3D5A80"/>
                </a:solidFill>
                <a:latin typeface="Built Titling Sb" panose="020B0706030202080204" pitchFamily="34" charset="0"/>
              </a:rPr>
              <a:t>Fair</a:t>
            </a:r>
            <a:endParaRPr lang="en-US" altLang="ko-KR" sz="4000" dirty="0">
              <a:solidFill>
                <a:srgbClr val="3D5A80"/>
              </a:solidFill>
              <a:latin typeface="Built Titling Sb" panose="020B0706030202080204" pitchFamily="34" charset="0"/>
            </a:endParaRPr>
          </a:p>
          <a:p>
            <a:pPr algn="r"/>
            <a:r>
              <a:rPr lang="en-US" altLang="ko-KR" sz="4000" dirty="0">
                <a:solidFill>
                  <a:srgbClr val="E0FBFC"/>
                </a:solidFill>
                <a:latin typeface="Arial Nova Cond" panose="020B0506020202020204" pitchFamily="34" charset="0"/>
              </a:rPr>
              <a:t>Dehydrated and barely alive. </a:t>
            </a:r>
          </a:p>
          <a:p>
            <a:pPr algn="r"/>
            <a:r>
              <a:rPr lang="en-US" altLang="ko-KR" sz="4000" dirty="0">
                <a:solidFill>
                  <a:srgbClr val="E0FBFC"/>
                </a:solidFill>
                <a:latin typeface="Arial Nova Cond" panose="020B0506020202020204" pitchFamily="34" charset="0"/>
              </a:rPr>
              <a:t>It was tough, but </a:t>
            </a:r>
            <a:r>
              <a:rPr lang="en-US" altLang="ko-KR" sz="4000" dirty="0">
                <a:solidFill>
                  <a:srgbClr val="EE6C4D"/>
                </a:solidFill>
                <a:latin typeface="Arial Nova Cond" panose="020B0506020202020204" pitchFamily="34" charset="0"/>
              </a:rPr>
              <a:t>rescued</a:t>
            </a:r>
            <a:r>
              <a:rPr lang="en-US" altLang="ko-KR" sz="4000" dirty="0">
                <a:solidFill>
                  <a:srgbClr val="E0FBFC"/>
                </a:solidFill>
                <a:latin typeface="Arial Nova Cond" panose="020B0506020202020204" pitchFamily="34" charset="0"/>
              </a:rPr>
              <a:t>.</a:t>
            </a:r>
            <a:endParaRPr lang="ko-KR" altLang="en-US" sz="4000" dirty="0">
              <a:solidFill>
                <a:srgbClr val="E0FBFC"/>
              </a:solidFill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13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yacht on fire">
            <a:extLst>
              <a:ext uri="{FF2B5EF4-FFF2-40B4-BE49-F238E27FC236}">
                <a16:creationId xmlns:a16="http://schemas.microsoft.com/office/drawing/2014/main" id="{9A0942C1-A0D0-4F86-8CC8-28AFF5E75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duotone>
              <a:prstClr val="black"/>
              <a:srgbClr val="29324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79580B-9757-45A0-80FF-292F5C62C665}"/>
              </a:ext>
            </a:extLst>
          </p:cNvPr>
          <p:cNvSpPr txBox="1"/>
          <p:nvPr/>
        </p:nvSpPr>
        <p:spPr>
          <a:xfrm>
            <a:off x="641350" y="1166842"/>
            <a:ext cx="109093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rgbClr val="E0FBFC"/>
                </a:solidFill>
              </a:rPr>
              <a:t>Unfortunately in the mid-Atlantic a fierce </a:t>
            </a:r>
            <a:r>
              <a:rPr lang="en-US" altLang="ko-KR" sz="4800" b="1" dirty="0">
                <a:solidFill>
                  <a:srgbClr val="EE6C4D"/>
                </a:solidFill>
              </a:rPr>
              <a:t>fire</a:t>
            </a:r>
            <a:r>
              <a:rPr lang="en-US" altLang="ko-KR" sz="4800" dirty="0">
                <a:solidFill>
                  <a:srgbClr val="E0FBFC"/>
                </a:solidFill>
              </a:rPr>
              <a:t> breaks out in the ships galley and the skipper and crew have been lost whilst trying to fight the blaze.  Much of the </a:t>
            </a:r>
            <a:r>
              <a:rPr lang="en-US" altLang="ko-KR" sz="4800" b="1" dirty="0">
                <a:solidFill>
                  <a:srgbClr val="EE6C4D"/>
                </a:solidFill>
              </a:rPr>
              <a:t>yacht is destroyed </a:t>
            </a:r>
            <a:r>
              <a:rPr lang="en-US" altLang="ko-KR" sz="4800" dirty="0">
                <a:solidFill>
                  <a:srgbClr val="E0FBFC"/>
                </a:solidFill>
              </a:rPr>
              <a:t>and is slowly sinking.  </a:t>
            </a:r>
            <a:endParaRPr lang="ko-KR" altLang="en-US" sz="4800" dirty="0">
              <a:solidFill>
                <a:srgbClr val="E0FB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44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443446-BD08-4331-9EA3-88EF6DCE12D5}"/>
              </a:ext>
            </a:extLst>
          </p:cNvPr>
          <p:cNvSpPr/>
          <p:nvPr/>
        </p:nvSpPr>
        <p:spPr>
          <a:xfrm>
            <a:off x="8166100" y="1638300"/>
            <a:ext cx="152400" cy="3759200"/>
          </a:xfrm>
          <a:prstGeom prst="rect">
            <a:avLst/>
          </a:prstGeom>
          <a:solidFill>
            <a:srgbClr val="3D5A8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3C64EB-B011-48E8-AD9B-5BB3E2BDB012}"/>
              </a:ext>
            </a:extLst>
          </p:cNvPr>
          <p:cNvSpPr txBox="1"/>
          <p:nvPr/>
        </p:nvSpPr>
        <p:spPr>
          <a:xfrm>
            <a:off x="8261318" y="1332686"/>
            <a:ext cx="1943161" cy="437042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1500" b="1" spc="-300" dirty="0">
                <a:solidFill>
                  <a:srgbClr val="3D5A80">
                    <a:alpha val="32000"/>
                  </a:srgbClr>
                </a:solidFill>
                <a:latin typeface="Rimouski Sb" panose="020F0606020000020004" pitchFamily="34" charset="0"/>
              </a:rPr>
              <a:t>56</a:t>
            </a:r>
          </a:p>
          <a:p>
            <a:pPr algn="ctr"/>
            <a:r>
              <a:rPr lang="en-US" altLang="ko-KR" sz="4800" spc="-300" dirty="0">
                <a:solidFill>
                  <a:srgbClr val="3D5A80">
                    <a:alpha val="32000"/>
                  </a:srgbClr>
                </a:solidFill>
                <a:latin typeface="Rimouski Sb" panose="020F0606020000020004" pitchFamily="34" charset="0"/>
              </a:rPr>
              <a:t>to</a:t>
            </a:r>
            <a:endParaRPr lang="en-US" altLang="ko-KR" sz="11500" spc="-300" dirty="0">
              <a:solidFill>
                <a:srgbClr val="3D5A80">
                  <a:alpha val="32000"/>
                </a:srgbClr>
              </a:solidFill>
              <a:latin typeface="Rimouski Sb" panose="020F0606020000020004" pitchFamily="34" charset="0"/>
            </a:endParaRPr>
          </a:p>
          <a:p>
            <a:pPr algn="ctr"/>
            <a:r>
              <a:rPr lang="en-US" altLang="ko-KR" sz="11500" b="1" spc="-300" dirty="0">
                <a:solidFill>
                  <a:srgbClr val="3D5A80">
                    <a:alpha val="32000"/>
                  </a:srgbClr>
                </a:solidFill>
                <a:latin typeface="Rimouski Sb" panose="020F0606020000020004" pitchFamily="34" charset="0"/>
              </a:rPr>
              <a:t>70</a:t>
            </a:r>
            <a:endParaRPr lang="ko-KR" altLang="en-US" sz="11500" b="1" spc="-300" dirty="0">
              <a:solidFill>
                <a:srgbClr val="3D5A80">
                  <a:alpha val="32000"/>
                </a:srgbClr>
              </a:solidFill>
              <a:latin typeface="Rimouski Sb" panose="020F06060200000200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3AF733-E267-4701-B836-F0AF877B2732}"/>
              </a:ext>
            </a:extLst>
          </p:cNvPr>
          <p:cNvSpPr txBox="1"/>
          <p:nvPr/>
        </p:nvSpPr>
        <p:spPr>
          <a:xfrm>
            <a:off x="1955799" y="2171700"/>
            <a:ext cx="58547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6000" dirty="0">
                <a:solidFill>
                  <a:srgbClr val="3D5A80"/>
                </a:solidFill>
                <a:latin typeface="Built Titling Sb" panose="020B0706030202080204" pitchFamily="34" charset="0"/>
              </a:rPr>
              <a:t>Poor</a:t>
            </a:r>
            <a:endParaRPr lang="en-US" altLang="ko-KR" sz="4000" dirty="0">
              <a:solidFill>
                <a:srgbClr val="3D5A80"/>
              </a:solidFill>
              <a:latin typeface="Built Titling Sb" panose="020B0706030202080204" pitchFamily="34" charset="0"/>
            </a:endParaRPr>
          </a:p>
          <a:p>
            <a:pPr algn="r"/>
            <a:r>
              <a:rPr lang="en-US" altLang="ko-KR" sz="4000" dirty="0">
                <a:solidFill>
                  <a:srgbClr val="EE6C4D"/>
                </a:solidFill>
                <a:latin typeface="Arial Nova Cond" panose="020B0506020202020204" pitchFamily="34" charset="0"/>
              </a:rPr>
              <a:t>Rescued</a:t>
            </a:r>
            <a:r>
              <a:rPr lang="en-US" altLang="ko-KR" sz="4000" dirty="0">
                <a:solidFill>
                  <a:srgbClr val="E0FBFC"/>
                </a:solidFill>
                <a:latin typeface="Arial Nova Cond" panose="020B0506020202020204" pitchFamily="34" charset="0"/>
              </a:rPr>
              <a:t>, but just in time!</a:t>
            </a:r>
            <a:endParaRPr lang="ko-KR" altLang="en-US" sz="4000" dirty="0">
              <a:solidFill>
                <a:srgbClr val="E0FBFC"/>
              </a:solidFill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9149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443446-BD08-4331-9EA3-88EF6DCE12D5}"/>
              </a:ext>
            </a:extLst>
          </p:cNvPr>
          <p:cNvSpPr/>
          <p:nvPr/>
        </p:nvSpPr>
        <p:spPr>
          <a:xfrm>
            <a:off x="8166100" y="1638300"/>
            <a:ext cx="152400" cy="3759200"/>
          </a:xfrm>
          <a:prstGeom prst="rect">
            <a:avLst/>
          </a:prstGeom>
          <a:solidFill>
            <a:srgbClr val="3D5A8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3C64EB-B011-48E8-AD9B-5BB3E2BDB012}"/>
              </a:ext>
            </a:extLst>
          </p:cNvPr>
          <p:cNvSpPr txBox="1"/>
          <p:nvPr/>
        </p:nvSpPr>
        <p:spPr>
          <a:xfrm>
            <a:off x="8534400" y="2727538"/>
            <a:ext cx="1872629" cy="186204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1500" b="1" spc="-300" dirty="0">
                <a:solidFill>
                  <a:srgbClr val="3D5A80">
                    <a:alpha val="32000"/>
                  </a:srgbClr>
                </a:solidFill>
                <a:latin typeface="Rimouski Sb" panose="020F0606020000020004" pitchFamily="34" charset="0"/>
              </a:rPr>
              <a:t>71+</a:t>
            </a:r>
            <a:endParaRPr lang="ko-KR" altLang="en-US" sz="11500" b="1" spc="-300" dirty="0">
              <a:solidFill>
                <a:srgbClr val="3D5A80">
                  <a:alpha val="32000"/>
                </a:srgbClr>
              </a:solidFill>
              <a:latin typeface="Rimouski Sb" panose="020F06060200000200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3AF733-E267-4701-B836-F0AF877B2732}"/>
              </a:ext>
            </a:extLst>
          </p:cNvPr>
          <p:cNvSpPr txBox="1"/>
          <p:nvPr/>
        </p:nvSpPr>
        <p:spPr>
          <a:xfrm>
            <a:off x="1943099" y="1919625"/>
            <a:ext cx="60071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6000" dirty="0">
                <a:solidFill>
                  <a:srgbClr val="3D5A80"/>
                </a:solidFill>
                <a:latin typeface="Built Titling Sb" panose="020B0706030202080204" pitchFamily="34" charset="0"/>
              </a:rPr>
              <a:t>Very poor</a:t>
            </a:r>
            <a:endParaRPr lang="en-US" altLang="ko-KR" sz="4000" dirty="0">
              <a:solidFill>
                <a:srgbClr val="3D5A80"/>
              </a:solidFill>
              <a:latin typeface="Built Titling Sb" panose="020B0706030202080204" pitchFamily="34" charset="0"/>
            </a:endParaRPr>
          </a:p>
          <a:p>
            <a:pPr algn="r"/>
            <a:r>
              <a:rPr lang="en-US" altLang="ko-KR" sz="4000" dirty="0">
                <a:solidFill>
                  <a:srgbClr val="E0FBFC"/>
                </a:solidFill>
                <a:latin typeface="Arial Nova Cond" panose="020B0506020202020204" pitchFamily="34" charset="0"/>
              </a:rPr>
              <a:t>I have some </a:t>
            </a:r>
            <a:r>
              <a:rPr lang="en-US" altLang="ko-KR" sz="4000" dirty="0">
                <a:solidFill>
                  <a:srgbClr val="EE6C4D"/>
                </a:solidFill>
                <a:latin typeface="Arial Nova Cond" panose="020B0506020202020204" pitchFamily="34" charset="0"/>
              </a:rPr>
              <a:t>bad news</a:t>
            </a:r>
            <a:r>
              <a:rPr lang="en-US" altLang="ko-KR" sz="4000" dirty="0">
                <a:solidFill>
                  <a:srgbClr val="E0FBFC"/>
                </a:solidFill>
                <a:latin typeface="Arial Nova Cond" panose="020B0506020202020204" pitchFamily="34" charset="0"/>
              </a:rPr>
              <a:t>…</a:t>
            </a:r>
          </a:p>
          <a:p>
            <a:pPr algn="r"/>
            <a:r>
              <a:rPr lang="en-US" altLang="ko-KR" sz="4000" dirty="0">
                <a:solidFill>
                  <a:srgbClr val="E0FBFC"/>
                </a:solidFill>
                <a:latin typeface="Arial Nova Cond" panose="020B0506020202020204" pitchFamily="34" charset="0"/>
              </a:rPr>
              <a:t>You empty raft was washed up on the beach.  </a:t>
            </a:r>
          </a:p>
          <a:p>
            <a:pPr algn="r"/>
            <a:r>
              <a:rPr lang="en-US" altLang="ko-KR" sz="4000" dirty="0">
                <a:solidFill>
                  <a:srgbClr val="E0FBFC"/>
                </a:solidFill>
                <a:latin typeface="Arial Nova Cond" panose="020B0506020202020204" pitchFamily="34" charset="0"/>
              </a:rPr>
              <a:t>No one was found.  </a:t>
            </a:r>
            <a:endParaRPr lang="ko-KR" altLang="en-US" sz="4000" dirty="0">
              <a:solidFill>
                <a:srgbClr val="E0FBFC"/>
              </a:solidFill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7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04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18BBF9-D5F5-4420-B6E6-C306EB678399}"/>
              </a:ext>
            </a:extLst>
          </p:cNvPr>
          <p:cNvSpPr txBox="1"/>
          <p:nvPr/>
        </p:nvSpPr>
        <p:spPr>
          <a:xfrm>
            <a:off x="2131613" y="2097866"/>
            <a:ext cx="7928774" cy="266226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700" dirty="0">
                <a:solidFill>
                  <a:srgbClr val="EE6C4D"/>
                </a:solidFill>
                <a:latin typeface="Bebas Neue" panose="00000500000000000000" pitchFamily="2" charset="0"/>
              </a:rPr>
              <a:t>ESL</a:t>
            </a:r>
            <a:r>
              <a:rPr lang="en-US" altLang="ko-KR" sz="16700" dirty="0">
                <a:solidFill>
                  <a:srgbClr val="E0FBFC"/>
                </a:solidFill>
                <a:latin typeface="Bebas Neue" panose="00000500000000000000" pitchFamily="2" charset="0"/>
              </a:rPr>
              <a:t> toybox</a:t>
            </a:r>
            <a:endParaRPr lang="ko-KR" altLang="en-US" sz="16700" dirty="0">
              <a:solidFill>
                <a:srgbClr val="E0FBFC"/>
              </a:solidFill>
              <a:latin typeface="Bebas Neue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5BDEC9-77D0-4955-81DA-C0790E7A6B91}"/>
              </a:ext>
            </a:extLst>
          </p:cNvPr>
          <p:cNvSpPr txBox="1"/>
          <p:nvPr/>
        </p:nvSpPr>
        <p:spPr>
          <a:xfrm>
            <a:off x="1556084" y="4091459"/>
            <a:ext cx="907983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rgbClr val="3D5A80">
                    <a:alpha val="58000"/>
                  </a:srgbClr>
                </a:solidFill>
                <a:latin typeface="Arial Nova" panose="020B0504020202020204" pitchFamily="34" charset="0"/>
              </a:rPr>
              <a:t>www.esltoybox.com</a:t>
            </a:r>
            <a:endParaRPr lang="en-US" altLang="ko-KR" sz="6600" dirty="0">
              <a:solidFill>
                <a:srgbClr val="3D5A80">
                  <a:alpha val="58000"/>
                </a:srgbClr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82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yacht on fire">
            <a:extLst>
              <a:ext uri="{FF2B5EF4-FFF2-40B4-BE49-F238E27FC236}">
                <a16:creationId xmlns:a16="http://schemas.microsoft.com/office/drawing/2014/main" id="{9A0942C1-A0D0-4F86-8CC8-28AFF5E75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duotone>
              <a:prstClr val="black"/>
              <a:srgbClr val="29324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79580B-9757-45A0-80FF-292F5C62C665}"/>
              </a:ext>
            </a:extLst>
          </p:cNvPr>
          <p:cNvSpPr txBox="1"/>
          <p:nvPr/>
        </p:nvSpPr>
        <p:spPr>
          <a:xfrm>
            <a:off x="641350" y="1166842"/>
            <a:ext cx="109093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rgbClr val="E0FBFC"/>
                </a:solidFill>
              </a:rPr>
              <a:t>Your location is </a:t>
            </a:r>
            <a:r>
              <a:rPr lang="en-US" altLang="ko-KR" sz="4800" dirty="0">
                <a:solidFill>
                  <a:srgbClr val="EE6C4D"/>
                </a:solidFill>
              </a:rPr>
              <a:t>unclear</a:t>
            </a:r>
            <a:r>
              <a:rPr lang="en-US" altLang="ko-KR" sz="4800" dirty="0">
                <a:solidFill>
                  <a:srgbClr val="E0FBFC"/>
                </a:solidFill>
              </a:rPr>
              <a:t> because vital navigational and radio equipment have been damaged in the fire.  Your best estimate is that you are </a:t>
            </a:r>
            <a:r>
              <a:rPr lang="en-US" altLang="ko-KR" sz="4800" b="1" dirty="0">
                <a:solidFill>
                  <a:srgbClr val="EE6C4D"/>
                </a:solidFill>
              </a:rPr>
              <a:t>hundreds of miles </a:t>
            </a:r>
            <a:r>
              <a:rPr lang="en-US" altLang="ko-KR" sz="4800" dirty="0">
                <a:solidFill>
                  <a:srgbClr val="E0FBFC"/>
                </a:solidFill>
              </a:rPr>
              <a:t>from the nearest landfall.  </a:t>
            </a:r>
          </a:p>
        </p:txBody>
      </p:sp>
    </p:spTree>
    <p:extLst>
      <p:ext uri="{BB962C8B-B14F-4D97-AF65-F5344CB8AC3E}">
        <p14:creationId xmlns:p14="http://schemas.microsoft.com/office/powerpoint/2010/main" val="3257515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yacht on fire">
            <a:extLst>
              <a:ext uri="{FF2B5EF4-FFF2-40B4-BE49-F238E27FC236}">
                <a16:creationId xmlns:a16="http://schemas.microsoft.com/office/drawing/2014/main" id="{9A0942C1-A0D0-4F86-8CC8-28AFF5E75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duotone>
              <a:prstClr val="black"/>
              <a:srgbClr val="29324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79580B-9757-45A0-80FF-292F5C62C665}"/>
              </a:ext>
            </a:extLst>
          </p:cNvPr>
          <p:cNvSpPr txBox="1"/>
          <p:nvPr/>
        </p:nvSpPr>
        <p:spPr>
          <a:xfrm>
            <a:off x="641350" y="1166842"/>
            <a:ext cx="109093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rgbClr val="E0FBFC"/>
                </a:solidFill>
              </a:rPr>
              <a:t>You and your friends have managed to save </a:t>
            </a:r>
            <a:r>
              <a:rPr lang="en-US" altLang="ko-KR" sz="4800" b="1" dirty="0">
                <a:solidFill>
                  <a:srgbClr val="EE6C4D"/>
                </a:solidFill>
              </a:rPr>
              <a:t>15 items</a:t>
            </a:r>
            <a:r>
              <a:rPr lang="en-US" altLang="ko-KR" sz="4800" dirty="0">
                <a:solidFill>
                  <a:srgbClr val="E0FBFC"/>
                </a:solidFill>
              </a:rPr>
              <a:t>, undamaged and intact after the fire.  In addition, you have salvaged a four-man rubber </a:t>
            </a:r>
            <a:r>
              <a:rPr lang="en-US" altLang="ko-KR" sz="4800" dirty="0">
                <a:solidFill>
                  <a:srgbClr val="EE6C4D"/>
                </a:solidFill>
              </a:rPr>
              <a:t>life craft </a:t>
            </a:r>
            <a:r>
              <a:rPr lang="en-US" altLang="ko-KR" sz="4800" dirty="0">
                <a:solidFill>
                  <a:srgbClr val="E0FBFC"/>
                </a:solidFill>
              </a:rPr>
              <a:t>and a box of </a:t>
            </a:r>
            <a:r>
              <a:rPr lang="en-US" altLang="ko-KR" sz="4800" dirty="0">
                <a:solidFill>
                  <a:srgbClr val="EE6C4D"/>
                </a:solidFill>
              </a:rPr>
              <a:t>matches</a:t>
            </a:r>
            <a:r>
              <a:rPr lang="en-US" altLang="ko-KR" sz="4800" dirty="0">
                <a:solidFill>
                  <a:srgbClr val="E0FBFC"/>
                </a:solidFill>
              </a:rPr>
              <a:t>.  </a:t>
            </a:r>
            <a:endParaRPr lang="ko-KR" altLang="en-US" sz="4800" dirty="0">
              <a:solidFill>
                <a:srgbClr val="E0FB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962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yacht on fire">
            <a:extLst>
              <a:ext uri="{FF2B5EF4-FFF2-40B4-BE49-F238E27FC236}">
                <a16:creationId xmlns:a16="http://schemas.microsoft.com/office/drawing/2014/main" id="{9A0942C1-A0D0-4F86-8CC8-28AFF5E75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duotone>
              <a:prstClr val="black"/>
              <a:srgbClr val="29324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79580B-9757-45A0-80FF-292F5C62C665}"/>
              </a:ext>
            </a:extLst>
          </p:cNvPr>
          <p:cNvSpPr txBox="1"/>
          <p:nvPr/>
        </p:nvSpPr>
        <p:spPr>
          <a:xfrm>
            <a:off x="641350" y="1166842"/>
            <a:ext cx="10909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rgbClr val="E0FBFC"/>
                </a:solidFill>
              </a:rPr>
              <a:t>Your task is to </a:t>
            </a:r>
            <a:r>
              <a:rPr lang="en-US" altLang="ko-KR" sz="4800" b="1" dirty="0">
                <a:solidFill>
                  <a:srgbClr val="EE6C4D"/>
                </a:solidFill>
              </a:rPr>
              <a:t>rank the 15 items </a:t>
            </a:r>
            <a:r>
              <a:rPr lang="en-US" altLang="ko-KR" sz="4800" dirty="0">
                <a:solidFill>
                  <a:srgbClr val="E0FBFC"/>
                </a:solidFill>
              </a:rPr>
              <a:t>in terms of their importance for you, as you wait to be rescued.  Place the number 1 by the </a:t>
            </a:r>
            <a:r>
              <a:rPr lang="en-US" altLang="ko-KR" sz="4800" dirty="0">
                <a:solidFill>
                  <a:srgbClr val="EE6C4D"/>
                </a:solidFill>
              </a:rPr>
              <a:t>most important </a:t>
            </a:r>
            <a:r>
              <a:rPr lang="en-US" altLang="ko-KR" sz="4800" dirty="0">
                <a:solidFill>
                  <a:srgbClr val="E0FBFC"/>
                </a:solidFill>
              </a:rPr>
              <a:t>item, the number 2 by the second most important and so forth until you have ranked all 15 items.   </a:t>
            </a:r>
            <a:endParaRPr lang="ko-KR" altLang="en-US" sz="4800" dirty="0">
              <a:solidFill>
                <a:srgbClr val="E0FB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81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02114" y="441781"/>
            <a:ext cx="8842342" cy="1621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ln w="28575">
                  <a:noFill/>
                  <a:prstDash val="solid"/>
                </a:ln>
                <a:solidFill>
                  <a:srgbClr val="E0FBFC"/>
                </a:solidFill>
                <a:latin typeface="Alfa Slab One" panose="02000507050000020004" pitchFamily="2" charset="0"/>
              </a:rPr>
              <a:t>LOST AT SEA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3850" y="2606358"/>
            <a:ext cx="8418870" cy="2800767"/>
          </a:xfrm>
          <a:prstGeom prst="rect">
            <a:avLst/>
          </a:prstGeom>
          <a:ln w="57150">
            <a:solidFill>
              <a:srgbClr val="C7ECF9"/>
            </a:solidFill>
          </a:ln>
          <a:effectLst>
            <a:outerShdw blurRad="50800" dist="63500" dir="30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4400" dirty="0">
                <a:solidFill>
                  <a:srgbClr val="0070C0"/>
                </a:solidFill>
              </a:rPr>
              <a:t>Rank the items by most important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4400" dirty="0">
                <a:solidFill>
                  <a:srgbClr val="0070C0"/>
                </a:solidFill>
              </a:rPr>
              <a:t>Individually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4400" dirty="0">
                <a:solidFill>
                  <a:srgbClr val="0070C0"/>
                </a:solidFill>
              </a:rPr>
              <a:t>As a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4400" dirty="0">
                <a:solidFill>
                  <a:srgbClr val="0070C0"/>
                </a:solidFill>
              </a:rPr>
              <a:t>Check Answers</a:t>
            </a:r>
            <a:endParaRPr lang="ko-KR" altLang="en-US" sz="4400" dirty="0">
              <a:solidFill>
                <a:srgbClr val="0070C0"/>
              </a:solidFill>
            </a:endParaRPr>
          </a:p>
        </p:txBody>
      </p:sp>
      <p:pic>
        <p:nvPicPr>
          <p:cNvPr id="2052" name="Picture 4" descr="Image result for liferaft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442" y="4738261"/>
            <a:ext cx="2857500" cy="2695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16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689" t="15138" r="35624" b="8334"/>
          <a:stretch/>
        </p:blipFill>
        <p:spPr>
          <a:xfrm>
            <a:off x="7458352" y="0"/>
            <a:ext cx="4733648" cy="6863791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702114" y="441781"/>
            <a:ext cx="8842342" cy="1621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ln w="28575">
                  <a:noFill/>
                  <a:prstDash val="solid"/>
                </a:ln>
                <a:solidFill>
                  <a:srgbClr val="E0FBFC"/>
                </a:solidFill>
                <a:latin typeface="Alfa Slab One" panose="02000507050000020004" pitchFamily="2" charset="0"/>
              </a:rPr>
              <a:t>LOST AT SEA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448" y="2504972"/>
            <a:ext cx="6236208" cy="2800767"/>
          </a:xfrm>
          <a:prstGeom prst="rect">
            <a:avLst/>
          </a:prstGeom>
          <a:ln w="57150">
            <a:solidFill>
              <a:srgbClr val="C7ECF9"/>
            </a:solidFill>
          </a:ln>
          <a:effectLst>
            <a:outerShdw blurRad="50800" dist="63500" dir="30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altLang="ko-KR" sz="4400" dirty="0">
                <a:solidFill>
                  <a:srgbClr val="0070C0"/>
                </a:solidFill>
              </a:rPr>
              <a:t>Rank the items </a:t>
            </a:r>
            <a:br>
              <a:rPr lang="en-US" altLang="ko-KR" sz="4400" dirty="0">
                <a:solidFill>
                  <a:srgbClr val="0070C0"/>
                </a:solidFill>
              </a:rPr>
            </a:br>
            <a:r>
              <a:rPr lang="en-US" altLang="ko-KR" sz="4400" dirty="0">
                <a:solidFill>
                  <a:srgbClr val="0070C0"/>
                </a:solidFill>
              </a:rPr>
              <a:t>by most important: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4400" dirty="0">
                <a:solidFill>
                  <a:srgbClr val="0070C0"/>
                </a:solidFill>
              </a:rPr>
              <a:t>Individually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4400" dirty="0">
                <a:solidFill>
                  <a:srgbClr val="0070C0"/>
                </a:solidFill>
              </a:rPr>
              <a:t>As a group</a:t>
            </a:r>
          </a:p>
        </p:txBody>
      </p:sp>
      <p:sp>
        <p:nvSpPr>
          <p:cNvPr id="5" name="sextant"/>
          <p:cNvSpPr/>
          <p:nvPr/>
        </p:nvSpPr>
        <p:spPr>
          <a:xfrm>
            <a:off x="7458352" y="832022"/>
            <a:ext cx="1595032" cy="35422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shaving mirror"/>
          <p:cNvSpPr/>
          <p:nvPr/>
        </p:nvSpPr>
        <p:spPr>
          <a:xfrm>
            <a:off x="7458352" y="1230714"/>
            <a:ext cx="1595032" cy="35422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mosquito net"/>
          <p:cNvSpPr/>
          <p:nvPr/>
        </p:nvSpPr>
        <p:spPr>
          <a:xfrm>
            <a:off x="7458352" y="1608215"/>
            <a:ext cx="1595032" cy="35422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water"/>
          <p:cNvSpPr/>
          <p:nvPr/>
        </p:nvSpPr>
        <p:spPr>
          <a:xfrm>
            <a:off x="7458352" y="1985716"/>
            <a:ext cx="1595032" cy="35422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ations"/>
          <p:cNvSpPr/>
          <p:nvPr/>
        </p:nvSpPr>
        <p:spPr>
          <a:xfrm>
            <a:off x="7458352" y="2363217"/>
            <a:ext cx="1595032" cy="35422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maps"/>
          <p:cNvSpPr/>
          <p:nvPr/>
        </p:nvSpPr>
        <p:spPr>
          <a:xfrm>
            <a:off x="7458352" y="2739216"/>
            <a:ext cx="1595032" cy="35422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floating cushion"/>
          <p:cNvSpPr/>
          <p:nvPr/>
        </p:nvSpPr>
        <p:spPr>
          <a:xfrm>
            <a:off x="7469238" y="3097955"/>
            <a:ext cx="1595032" cy="35422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il / petrol"/>
          <p:cNvSpPr/>
          <p:nvPr/>
        </p:nvSpPr>
        <p:spPr>
          <a:xfrm>
            <a:off x="7458352" y="3484840"/>
            <a:ext cx="1595032" cy="35422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adio"/>
          <p:cNvSpPr/>
          <p:nvPr/>
        </p:nvSpPr>
        <p:spPr>
          <a:xfrm>
            <a:off x="7469238" y="3867074"/>
            <a:ext cx="1595032" cy="35422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plastic sheeting"/>
          <p:cNvSpPr/>
          <p:nvPr/>
        </p:nvSpPr>
        <p:spPr>
          <a:xfrm>
            <a:off x="7469238" y="4249308"/>
            <a:ext cx="1595032" cy="35422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shark repellent"/>
          <p:cNvSpPr/>
          <p:nvPr/>
        </p:nvSpPr>
        <p:spPr>
          <a:xfrm>
            <a:off x="7469238" y="4610315"/>
            <a:ext cx="1595032" cy="35422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um"/>
          <p:cNvSpPr/>
          <p:nvPr/>
        </p:nvSpPr>
        <p:spPr>
          <a:xfrm>
            <a:off x="7458352" y="5010933"/>
            <a:ext cx="1595032" cy="35422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pe"/>
          <p:cNvSpPr/>
          <p:nvPr/>
        </p:nvSpPr>
        <p:spPr>
          <a:xfrm>
            <a:off x="7469238" y="5382826"/>
            <a:ext cx="1595032" cy="35422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chocolate bars"/>
          <p:cNvSpPr/>
          <p:nvPr/>
        </p:nvSpPr>
        <p:spPr>
          <a:xfrm>
            <a:off x="7469236" y="5737053"/>
            <a:ext cx="1595032" cy="35422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fishing kit"/>
          <p:cNvSpPr/>
          <p:nvPr/>
        </p:nvSpPr>
        <p:spPr>
          <a:xfrm>
            <a:off x="7469241" y="6118315"/>
            <a:ext cx="1595032" cy="35422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Image result for sext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906" y="2401692"/>
            <a:ext cx="4762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having mirr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56" y="1388859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05" y="1414405"/>
            <a:ext cx="6313729" cy="473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25 liters of wa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922" y="1258423"/>
            <a:ext cx="5538114" cy="553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army ratio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190" y="1421890"/>
            <a:ext cx="5360690" cy="471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atlantic ocean ma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30" y="1421890"/>
            <a:ext cx="4053549" cy="508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floating seat  cushi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22" y="1365134"/>
            <a:ext cx="5423918" cy="542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10 liters of ga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4394" y="866073"/>
            <a:ext cx="9525000" cy="62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transistor radi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771" y="1801172"/>
            <a:ext cx="3580365" cy="432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plastic sheeti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04" y="1543872"/>
            <a:ext cx="6570113" cy="545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shark repellen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503" y="506340"/>
            <a:ext cx="3650157" cy="623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160 proof ru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79" y="641930"/>
            <a:ext cx="5780840" cy="578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nylon rope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17" y="1794326"/>
            <a:ext cx="5341888" cy="456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mage result for chocolate bar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67" b="16147"/>
          <a:stretch/>
        </p:blipFill>
        <p:spPr bwMode="auto">
          <a:xfrm>
            <a:off x="432954" y="2139673"/>
            <a:ext cx="6468662" cy="403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fishing" descr="Image result for fishing kit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4" y="1484517"/>
            <a:ext cx="5373531" cy="501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30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2082 1.11111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Image result for ocean"/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7" b="37653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oastGuardRepo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6" t="4198" r="3694" b="21839"/>
          <a:stretch/>
        </p:blipFill>
        <p:spPr bwMode="auto">
          <a:xfrm>
            <a:off x="0" y="-3336079"/>
            <a:ext cx="7073900" cy="398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oastGuardRepo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8" t="58171" r="45916" b="21839"/>
          <a:stretch/>
        </p:blipFill>
        <p:spPr bwMode="auto">
          <a:xfrm>
            <a:off x="2599942" y="-1660898"/>
            <a:ext cx="829057" cy="10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liferaft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2113">
            <a:off x="4099786" y="5902559"/>
            <a:ext cx="1187029" cy="1119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3489781"/>
            <a:ext cx="12192000" cy="1621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ln w="28575">
                  <a:noFill/>
                  <a:prstDash val="solid"/>
                </a:ln>
                <a:solidFill>
                  <a:srgbClr val="3D5A80"/>
                </a:solidFill>
                <a:latin typeface="Alfa Slab One" panose="02000507050000020004" pitchFamily="2" charset="0"/>
              </a:rPr>
              <a:t>Coast Guard Analysis </a:t>
            </a:r>
          </a:p>
        </p:txBody>
      </p:sp>
    </p:spTree>
    <p:extLst>
      <p:ext uri="{BB962C8B-B14F-4D97-AF65-F5344CB8AC3E}">
        <p14:creationId xmlns:p14="http://schemas.microsoft.com/office/powerpoint/2010/main" val="323529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8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375E-6 -2.59259E-6 L 0.14648 0.426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213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16667E-6 3.33333E-6 L 0.15443 0.425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1" y="2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14648 0.42662 L 0.13919 1.0581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3157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5000">
                                      <p:cBhvr>
                                        <p:cTn id="16" dur="1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50000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414</TotalTime>
  <Words>509</Words>
  <Application>Microsoft Office PowerPoint</Application>
  <PresentationFormat>Widescreen</PresentationFormat>
  <Paragraphs>100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Alfa Slab One</vt:lpstr>
      <vt:lpstr>Built Titling Sb</vt:lpstr>
      <vt:lpstr>Rimouski Sb</vt:lpstr>
      <vt:lpstr>맑은 고딕</vt:lpstr>
      <vt:lpstr>Arial</vt:lpstr>
      <vt:lpstr>Arial Black</vt:lpstr>
      <vt:lpstr>Arial Nova</vt:lpstr>
      <vt:lpstr>Arial Nova Cond</vt:lpstr>
      <vt:lpstr>Bebas</vt:lpstr>
      <vt:lpstr>Bebas Neue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schilstra</dc:creator>
  <cp:lastModifiedBy>SJ</cp:lastModifiedBy>
  <cp:revision>15</cp:revision>
  <dcterms:created xsi:type="dcterms:W3CDTF">2021-02-05T00:15:23Z</dcterms:created>
  <dcterms:modified xsi:type="dcterms:W3CDTF">2021-06-18T07:34:58Z</dcterms:modified>
</cp:coreProperties>
</file>