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58" r:id="rId3"/>
    <p:sldId id="379" r:id="rId4"/>
    <p:sldId id="381" r:id="rId5"/>
    <p:sldId id="382" r:id="rId6"/>
    <p:sldId id="383" r:id="rId7"/>
    <p:sldId id="386" r:id="rId8"/>
    <p:sldId id="385" r:id="rId9"/>
    <p:sldId id="395" r:id="rId10"/>
    <p:sldId id="387" r:id="rId11"/>
    <p:sldId id="388" r:id="rId12"/>
    <p:sldId id="393" r:id="rId13"/>
    <p:sldId id="394" r:id="rId14"/>
    <p:sldId id="390" r:id="rId15"/>
    <p:sldId id="392" r:id="rId16"/>
    <p:sldId id="396" r:id="rId17"/>
    <p:sldId id="397" r:id="rId18"/>
    <p:sldId id="399" r:id="rId19"/>
    <p:sldId id="400" r:id="rId20"/>
    <p:sldId id="401" r:id="rId21"/>
    <p:sldId id="402" r:id="rId22"/>
    <p:sldId id="403" r:id="rId23"/>
    <p:sldId id="404" r:id="rId24"/>
    <p:sldId id="409" r:id="rId25"/>
    <p:sldId id="405" r:id="rId26"/>
    <p:sldId id="406" r:id="rId27"/>
    <p:sldId id="398" r:id="rId28"/>
    <p:sldId id="407" r:id="rId29"/>
    <p:sldId id="408" r:id="rId30"/>
    <p:sldId id="410" r:id="rId31"/>
    <p:sldId id="384" r:id="rId32"/>
    <p:sldId id="411" r:id="rId33"/>
    <p:sldId id="412" r:id="rId34"/>
    <p:sldId id="413" r:id="rId35"/>
    <p:sldId id="414" r:id="rId36"/>
    <p:sldId id="415" r:id="rId37"/>
    <p:sldId id="416" r:id="rId38"/>
    <p:sldId id="417" r:id="rId39"/>
    <p:sldId id="418" r:id="rId40"/>
    <p:sldId id="419" r:id="rId41"/>
    <p:sldId id="420" r:id="rId42"/>
    <p:sldId id="421" r:id="rId43"/>
    <p:sldId id="422" r:id="rId44"/>
    <p:sldId id="423" r:id="rId45"/>
    <p:sldId id="424" r:id="rId46"/>
    <p:sldId id="425" r:id="rId47"/>
    <p:sldId id="426" r:id="rId48"/>
    <p:sldId id="427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D86D"/>
    <a:srgbClr val="F46036"/>
    <a:srgbClr val="1B998B"/>
    <a:srgbClr val="2E294E"/>
    <a:srgbClr val="D72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6" d="100"/>
          <a:sy n="66" d="100"/>
        </p:scale>
        <p:origin x="1272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C8D4-37C7-405D-B932-2702121F0872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36378-CD85-4D38-BD74-0DB770ACD6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9414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243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975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717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679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7348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056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8514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298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266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34060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9973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29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48EDE5-D87D-4BE0-9ACC-241CEFDE733F}" type="datetimeFigureOut">
              <a:rPr lang="ko-KR" altLang="en-US" smtClean="0"/>
              <a:t>2020-09-22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FEBC7-FA31-4DD5-998D-629F42A9BBF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0995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hyperlink" Target="http://www.google.co.kr/url?sa=i&amp;rct=j&amp;q=&amp;esrc=s&amp;source=images&amp;cd=&amp;cad=rja&amp;uact=8&amp;ved=0ahUKEwiNodaS04_MAhXKppQKHZ1CAeQQjRwIBw&amp;url=http://giphy.com/search/noah-and-allie&amp;bvm=bv.119745492,d.dGY&amp;psig=AFQjCNGBPB2eJ0qOqrFc3ujqwAjSaC1IxA&amp;ust=1460775472085530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hyperlink" Target="http://www.google.co.kr/url?sa=i&amp;rct=j&amp;q=&amp;esrc=s&amp;source=images&amp;cd=&amp;cad=rja&amp;uact=8&amp;ved=0ahUKEwjH8qDX5NLSAhUBx7wKHRd3BPsQjRwIBw&amp;url=http://www.speakgif.com/star-wars-the-phanthom-menace-obi-wan-help-animated-gif/&amp;bvm=bv.149397726,d.dGc&amp;psig=AFQjCNHZ-v9salO2TLjxEamIjUl1lmWyMQ&amp;ust=1489470546845978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://www.google.co.kr/url?sa=i&amp;rct=j&amp;q=&amp;esrc=s&amp;source=images&amp;cd=&amp;cad=rja&amp;uact=8&amp;ved=0ahUKEwiei_WV1I_MAhVIp5QKHT6VAXcQjRwIBw&amp;url=http://giphy.com/gifs/movie-girl-r4OLGW3irym6k&amp;bvm=bv.119745492,bs.2,d.dGY&amp;psig=AFQjCNGIzLehZA-Al9NjXz4TLVw_GCx21g&amp;ust=1460775792814101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http://www.google.co.kr/url?sa=i&amp;rct=j&amp;q=&amp;esrc=s&amp;source=images&amp;cd=&amp;cad=rja&amp;uact=8&amp;ved=0ahUKEwjX9abg49LSAhUBf7wKHcM3DNEQjRwIBw&amp;url=http://www.teen.com/2014/03/18/movies/maze-runner-movie-trailer-gifs/&amp;bvm=bv.149397726,d.dGc&amp;psig=AFQjCNET9SxopxCaTK0l0I4Go6oh54-JCg&amp;ust=1489470393278987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hyperlink" Target="https://www.google.co.kr/url?sa=i&amp;rct=j&amp;q=&amp;esrc=s&amp;source=images&amp;cd=&amp;cad=rja&amp;uact=8&amp;ved=0ahUKEwib8-WI5NLSAhUIfbwKHZ-MCWgQjRwIBw&amp;url=https://www.popsugar.com/entertainment/Horror-Movie-GIFs-35739522&amp;bvm=bv.149397726,d.dGc&amp;psig=AFQjCNH_-ru7v3ZzkIsbm-1sgs4OgL8ZpA&amp;ust=1489470476891770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hyperlink" Target="http://www.google.co.kr/url?sa=i&amp;rct=j&amp;q=&amp;esrc=s&amp;source=images&amp;cd=&amp;cad=rja&amp;uact=8&amp;ved=0ahUKEwj4wPnB49LSAhUEE7wKHYs6Cf4QjRwIBw&amp;url=http://giphy.com/search/zootopia&amp;psig=AFQjCNHT-fhCyaAHMOPyebIvQ469KqD0sg&amp;ust=1489470329917802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portrait of a “theater kid”">
            <a:extLst>
              <a:ext uri="{FF2B5EF4-FFF2-40B4-BE49-F238E27FC236}">
                <a16:creationId xmlns:a16="http://schemas.microsoft.com/office/drawing/2014/main" id="{DC57088F-69D6-4482-9CFF-F86F52A8E2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r="294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79236B-10AE-41E7-9369-70A0D3731A2A}"/>
              </a:ext>
            </a:extLst>
          </p:cNvPr>
          <p:cNvSpPr txBox="1"/>
          <p:nvPr/>
        </p:nvSpPr>
        <p:spPr>
          <a:xfrm>
            <a:off x="1031501" y="1913693"/>
            <a:ext cx="1012899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C5D86D"/>
                </a:solidFill>
                <a:latin typeface="Showcard Gothic" panose="04020904020102020604" pitchFamily="82" charset="0"/>
              </a:rPr>
              <a:t>Movie Genres</a:t>
            </a:r>
            <a:endParaRPr lang="ko-KR" altLang="en-US" sz="138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51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The Notebook' Drinking Game for Valentine's Day | Tasting Table">
            <a:extLst>
              <a:ext uri="{FF2B5EF4-FFF2-40B4-BE49-F238E27FC236}">
                <a16:creationId xmlns:a16="http://schemas.microsoft.com/office/drawing/2014/main" id="{31C4D576-E8BB-4C0F-A90B-C7C621728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20000" grainSize="62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0"/>
            <a:ext cx="11417300" cy="597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1167382" y="1232745"/>
            <a:ext cx="224131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Love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923452" y="3610349"/>
            <a:ext cx="759374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Romance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88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3316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3316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riday deals: Apple action movie sale, 12-inch MacBook, more - 9to5Mac">
            <a:extLst>
              <a:ext uri="{FF2B5EF4-FFF2-40B4-BE49-F238E27FC236}">
                <a16:creationId xmlns:a16="http://schemas.microsoft.com/office/drawing/2014/main" id="{DE21C6AD-A6A0-4272-811F-1095F6AC0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51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256076" y="1232745"/>
            <a:ext cx="40639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exciting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6199717" y="3610349"/>
            <a:ext cx="53174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Action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8925-1154-4FF2-92F5-F82570E41B2B}"/>
              </a:ext>
            </a:extLst>
          </p:cNvPr>
          <p:cNvSpPr txBox="1"/>
          <p:nvPr/>
        </p:nvSpPr>
        <p:spPr>
          <a:xfrm rot="1392406">
            <a:off x="9083803" y="1160503"/>
            <a:ext cx="21226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Fast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5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2290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 p14:presetBounceEnd="3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2290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om 'Alien' to 'Blade Runner': 3 Sci-Fi Aesthetics and How to Create Them">
            <a:extLst>
              <a:ext uri="{FF2B5EF4-FFF2-40B4-BE49-F238E27FC236}">
                <a16:creationId xmlns:a16="http://schemas.microsoft.com/office/drawing/2014/main" id="{86D82EBA-07D0-4219-9861-F7DAB5383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19"/>
          <a:stretch/>
        </p:blipFill>
        <p:spPr bwMode="auto">
          <a:xfrm>
            <a:off x="-147979" y="31483"/>
            <a:ext cx="12487958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583089" y="1232745"/>
            <a:ext cx="340990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Future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92095" y="3728066"/>
            <a:ext cx="11197296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5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Science Fiction</a:t>
            </a:r>
            <a:endParaRPr lang="ko-KR" altLang="en-US" sz="125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9E8925-1154-4FF2-92F5-F82570E41B2B}"/>
              </a:ext>
            </a:extLst>
          </p:cNvPr>
          <p:cNvSpPr txBox="1"/>
          <p:nvPr/>
        </p:nvSpPr>
        <p:spPr>
          <a:xfrm rot="1392406">
            <a:off x="8811293" y="1160503"/>
            <a:ext cx="266771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space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0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 p14:presetBounceEnd="34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3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  <p:bldP spid="9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rom 'Alien' to 'Blade Runner': 3 Sci-Fi Aesthetics and How to Create Them">
            <a:extLst>
              <a:ext uri="{FF2B5EF4-FFF2-40B4-BE49-F238E27FC236}">
                <a16:creationId xmlns:a16="http://schemas.microsoft.com/office/drawing/2014/main" id="{8942623E-A184-41C5-A6AF-E6C9CBE105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grainSize="7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19"/>
          <a:stretch/>
        </p:blipFill>
        <p:spPr bwMode="auto">
          <a:xfrm>
            <a:off x="-147979" y="31483"/>
            <a:ext cx="12487958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843461" y="1905202"/>
            <a:ext cx="4174541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2500" dirty="0">
                <a:ln w="28575">
                  <a:solidFill>
                    <a:srgbClr val="C5D86D"/>
                  </a:solidFill>
                </a:ln>
                <a:solidFill>
                  <a:srgbClr val="1B998B"/>
                </a:solidFill>
                <a:latin typeface="Roboto Bk" pitchFamily="2" charset="0"/>
                <a:ea typeface="Roboto Bk" pitchFamily="2" charset="0"/>
              </a:rPr>
              <a:t>Sci Fi</a:t>
            </a:r>
            <a:endParaRPr lang="ko-KR" altLang="en-US" sz="12500" dirty="0">
              <a:ln w="28575">
                <a:solidFill>
                  <a:srgbClr val="C5D86D"/>
                </a:solidFill>
              </a:ln>
              <a:solidFill>
                <a:srgbClr val="1B998B"/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8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eview: 'The Elephant Queen' delivers real-life drama and emotion - Los  Angeles Times">
            <a:extLst>
              <a:ext uri="{FF2B5EF4-FFF2-40B4-BE49-F238E27FC236}">
                <a16:creationId xmlns:a16="http://schemas.microsoft.com/office/drawing/2014/main" id="{5E3193B0-8868-4733-9A30-E2DDE7FDF0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60000" grainSize="51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75"/>
          <a:stretch/>
        </p:blipFill>
        <p:spPr bwMode="auto">
          <a:xfrm>
            <a:off x="194416" y="-34744"/>
            <a:ext cx="11845980" cy="559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1186619" y="1232745"/>
            <a:ext cx="220284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Real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727513" y="3610349"/>
            <a:ext cx="1078968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Documentary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589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0242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0242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he first trans superhero is a win, but the fight isn't over for LGBTQI  representation - Film Daily">
            <a:extLst>
              <a:ext uri="{FF2B5EF4-FFF2-40B4-BE49-F238E27FC236}">
                <a16:creationId xmlns:a16="http://schemas.microsoft.com/office/drawing/2014/main" id="{45BD84C0-6A15-41E4-8DCC-07731E1D2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20000" grainSize="5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" y="0"/>
            <a:ext cx="11385550" cy="640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177736" y="3610349"/>
            <a:ext cx="833946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Superhero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86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11000" y="111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0.01315 0.033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AA880-4CDB-47B4-969F-3B6D102B66A7}"/>
              </a:ext>
            </a:extLst>
          </p:cNvPr>
          <p:cNvSpPr txBox="1"/>
          <p:nvPr/>
        </p:nvSpPr>
        <p:spPr>
          <a:xfrm>
            <a:off x="3132024" y="1680927"/>
            <a:ext cx="538801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1B998B"/>
                </a:solidFill>
                <a:latin typeface="Showcard Gothic" panose="04020904020102020604" pitchFamily="82" charset="0"/>
              </a:rPr>
              <a:t>Guess</a:t>
            </a:r>
            <a:endParaRPr lang="ko-KR" altLang="en-US" sz="13800" dirty="0">
              <a:solidFill>
                <a:srgbClr val="1B998B"/>
              </a:solidFill>
              <a:latin typeface="Showcard Gothic" panose="04020904020102020604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DC74C-A021-44D3-BC80-92DAD3F0E709}"/>
              </a:ext>
            </a:extLst>
          </p:cNvPr>
          <p:cNvSpPr txBox="1"/>
          <p:nvPr/>
        </p:nvSpPr>
        <p:spPr>
          <a:xfrm>
            <a:off x="4379770" y="3429000"/>
            <a:ext cx="3095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the genre</a:t>
            </a:r>
            <a:endParaRPr lang="ko-KR" altLang="en-US" sz="5400" dirty="0">
              <a:solidFill>
                <a:srgbClr val="C5D86D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09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media1.giphy.com/media/w48nvIMAtgnII/giphy.gif">
            <a:extLst>
              <a:ext uri="{FF2B5EF4-FFF2-40B4-BE49-F238E27FC236}">
                <a16:creationId xmlns:a16="http://schemas.microsoft.com/office/drawing/2014/main" id="{522E8CB7-D18B-43FD-B0C6-65DCDF81B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121" y="230802"/>
            <a:ext cx="10442486" cy="6234232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509937" y="5342159"/>
            <a:ext cx="9172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an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273522" y="4978193"/>
            <a:ext cx="434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Animation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8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31.media.tumblr.com/48915c54b3b1f17138c3d4c7d4a8b833/tumblr_n8iajqepFC1qixsovo1_500.gif">
            <a:extLst>
              <a:ext uri="{FF2B5EF4-FFF2-40B4-BE49-F238E27FC236}">
                <a16:creationId xmlns:a16="http://schemas.microsoft.com/office/drawing/2014/main" id="{29091E0E-95B7-4C3B-9F7C-888DBA7BE7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24" y="181603"/>
            <a:ext cx="13253673" cy="5434006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509937" y="5342159"/>
            <a:ext cx="9172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an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806194" y="5034382"/>
            <a:ext cx="2911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Action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3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xcited (Dumb &amp; Dumber) | Reaction GIFs">
            <a:extLst>
              <a:ext uri="{FF2B5EF4-FFF2-40B4-BE49-F238E27FC236}">
                <a16:creationId xmlns:a16="http://schemas.microsoft.com/office/drawing/2014/main" id="{07173F37-C7DF-4C27-ACF1-7FB73297C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563" y="231705"/>
            <a:ext cx="10416766" cy="531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601811" y="5034382"/>
            <a:ext cx="33201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comedy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55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AA880-4CDB-47B4-969F-3B6D102B66A7}"/>
              </a:ext>
            </a:extLst>
          </p:cNvPr>
          <p:cNvSpPr txBox="1"/>
          <p:nvPr/>
        </p:nvSpPr>
        <p:spPr>
          <a:xfrm>
            <a:off x="2830963" y="436327"/>
            <a:ext cx="609173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1B998B"/>
                </a:solidFill>
                <a:latin typeface="Showcard Gothic" panose="04020904020102020604" pitchFamily="82" charset="0"/>
              </a:rPr>
              <a:t>Today</a:t>
            </a:r>
            <a:endParaRPr lang="ko-KR" altLang="en-US" sz="13800" dirty="0">
              <a:solidFill>
                <a:srgbClr val="1B998B"/>
              </a:solidFill>
              <a:latin typeface="Showcard Gothic" panose="04020904020102020604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DC74C-A021-44D3-BC80-92DAD3F0E709}"/>
              </a:ext>
            </a:extLst>
          </p:cNvPr>
          <p:cNvSpPr txBox="1"/>
          <p:nvPr/>
        </p:nvSpPr>
        <p:spPr>
          <a:xfrm>
            <a:off x="2736514" y="3180825"/>
            <a:ext cx="628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Learn movie genres</a:t>
            </a:r>
          </a:p>
          <a:p>
            <a:pPr algn="ctr"/>
            <a:r>
              <a:rPr lang="en-US" altLang="ko-KR" sz="54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Play a game</a:t>
            </a:r>
            <a:endParaRPr lang="ko-KR" altLang="en-US" sz="5400" dirty="0">
              <a:solidFill>
                <a:srgbClr val="C5D86D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9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British Documentary GIF by Acorn TV - Find &amp; Share on GIPHY">
            <a:extLst>
              <a:ext uri="{FF2B5EF4-FFF2-40B4-BE49-F238E27FC236}">
                <a16:creationId xmlns:a16="http://schemas.microsoft.com/office/drawing/2014/main" id="{EDC53A7F-912B-4A35-A666-74F1C87F2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84" y="191389"/>
            <a:ext cx="10325557" cy="580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567891" y="4316579"/>
            <a:ext cx="1105621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190940" y="5342159"/>
            <a:ext cx="9810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3462734" y="5034382"/>
            <a:ext cx="58320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documentary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68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s://media.giphy.com/media/OSxZpxfvZR55K/giphy.gif">
            <a:hlinkClick r:id="rId2"/>
            <a:extLst>
              <a:ext uri="{FF2B5EF4-FFF2-40B4-BE49-F238E27FC236}">
                <a16:creationId xmlns:a16="http://schemas.microsoft.com/office/drawing/2014/main" id="{65883A1C-2132-48ED-A4D5-012098DB70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079" y="233357"/>
            <a:ext cx="10983841" cy="5308856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397428" y="5034382"/>
            <a:ext cx="37289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Romance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32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star wars gif">
            <a:hlinkClick r:id="rId2"/>
            <a:extLst>
              <a:ext uri="{FF2B5EF4-FFF2-40B4-BE49-F238E27FC236}">
                <a16:creationId xmlns:a16="http://schemas.microsoft.com/office/drawing/2014/main" id="{8E98C59A-6F34-4B46-A942-283E0B760D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0148" y="147524"/>
            <a:ext cx="11456582" cy="5487963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520148" y="4316579"/>
            <a:ext cx="11151704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190940" y="5342159"/>
            <a:ext cx="9810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3141478" y="5034382"/>
            <a:ext cx="62408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Science Fiction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54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0.giphy.com/media/r4OLGW3irym6k/giphy.gif">
            <a:hlinkClick r:id="rId2"/>
            <a:extLst>
              <a:ext uri="{FF2B5EF4-FFF2-40B4-BE49-F238E27FC236}">
                <a16:creationId xmlns:a16="http://schemas.microsoft.com/office/drawing/2014/main" id="{B86C6E53-50EF-4C85-8883-D288874A18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68" y="248478"/>
            <a:ext cx="10653361" cy="6395424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549714" y="5034382"/>
            <a:ext cx="3424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Horror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00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the avengers ironman gif | WiffleGif">
            <a:extLst>
              <a:ext uri="{FF2B5EF4-FFF2-40B4-BE49-F238E27FC236}">
                <a16:creationId xmlns:a16="http://schemas.microsoft.com/office/drawing/2014/main" id="{9F7B6894-A102-4C8A-8D03-39F6694D16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71" y="108611"/>
            <a:ext cx="10453262" cy="558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3856414" y="5034382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Superhero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4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maze runner gif">
            <a:hlinkClick r:id="rId2"/>
            <a:extLst>
              <a:ext uri="{FF2B5EF4-FFF2-40B4-BE49-F238E27FC236}">
                <a16:creationId xmlns:a16="http://schemas.microsoft.com/office/drawing/2014/main" id="{2338B607-1BB2-494C-A4A3-E4EC5F3F9E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574" y="178192"/>
            <a:ext cx="11321646" cy="5377782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509937" y="5342159"/>
            <a:ext cx="91721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an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806194" y="5034382"/>
            <a:ext cx="29113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Action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80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horror gif">
            <a:hlinkClick r:id="rId2"/>
            <a:extLst>
              <a:ext uri="{FF2B5EF4-FFF2-40B4-BE49-F238E27FC236}">
                <a16:creationId xmlns:a16="http://schemas.microsoft.com/office/drawing/2014/main" id="{B4C46FFE-4A27-429B-B6E3-9CF4A3C53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22" y="101992"/>
            <a:ext cx="11325228" cy="5473860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549714" y="5034382"/>
            <a:ext cx="3424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Horror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99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.kinja-img.com/gawker-media/image/upload/s--xLFJUXJ_--/dngrzl9smrxolr6ykxer.gif">
            <a:extLst>
              <a:ext uri="{FF2B5EF4-FFF2-40B4-BE49-F238E27FC236}">
                <a16:creationId xmlns:a16="http://schemas.microsoft.com/office/drawing/2014/main" id="{21694433-BB02-4BD4-9840-B5E6B1E3B8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1304" y="254056"/>
            <a:ext cx="11892761" cy="5371491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5169272" y="5034382"/>
            <a:ext cx="21852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Sci Fi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28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zootopia gif">
            <a:hlinkClick r:id="rId2"/>
            <a:extLst>
              <a:ext uri="{FF2B5EF4-FFF2-40B4-BE49-F238E27FC236}">
                <a16:creationId xmlns:a16="http://schemas.microsoft.com/office/drawing/2014/main" id="{20F4421E-A75A-4DD8-9F6D-3FF5695CC6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9143" y="-139661"/>
            <a:ext cx="10433713" cy="6477129"/>
          </a:xfrm>
          <a:prstGeom prst="rect">
            <a:avLst/>
          </a:prstGeom>
          <a:noFill/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4087248" y="5034382"/>
            <a:ext cx="4349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Animation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676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vengers Ready GIF - Avengers Ready LetsDoThis - Discover &amp; Share GIFs">
            <a:extLst>
              <a:ext uri="{FF2B5EF4-FFF2-40B4-BE49-F238E27FC236}">
                <a16:creationId xmlns:a16="http://schemas.microsoft.com/office/drawing/2014/main" id="{30750577-E25F-4EF1-8C9A-0DCC279213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465" y="309379"/>
            <a:ext cx="12409292" cy="523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Download Stage Curtain Png - Theatre Png - Full Size PNG Image - PNGkit">
            <a:extLst>
              <a:ext uri="{FF2B5EF4-FFF2-40B4-BE49-F238E27FC236}">
                <a16:creationId xmlns:a16="http://schemas.microsoft.com/office/drawing/2014/main" id="{351029C2-E425-4F2B-826F-B3E03A6D0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4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-309272" y="3461808"/>
            <a:ext cx="12501272" cy="3499926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334E73-7FFE-4BAA-9376-402965741476}"/>
              </a:ext>
            </a:extLst>
          </p:cNvPr>
          <p:cNvSpPr/>
          <p:nvPr/>
        </p:nvSpPr>
        <p:spPr>
          <a:xfrm>
            <a:off x="798671" y="4316579"/>
            <a:ext cx="10594658" cy="2759045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BBBD-6583-494D-8583-2155E23AC9FE}"/>
              </a:ext>
            </a:extLst>
          </p:cNvPr>
          <p:cNvSpPr txBox="1"/>
          <p:nvPr/>
        </p:nvSpPr>
        <p:spPr>
          <a:xfrm>
            <a:off x="1655810" y="5342159"/>
            <a:ext cx="8880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This is a ______________________ movie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81AAC-5B71-4E59-9503-1EC0ECDEFCCC}"/>
              </a:ext>
            </a:extLst>
          </p:cNvPr>
          <p:cNvSpPr txBox="1"/>
          <p:nvPr/>
        </p:nvSpPr>
        <p:spPr>
          <a:xfrm>
            <a:off x="3856414" y="5034382"/>
            <a:ext cx="48109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F46036"/>
                </a:solidFill>
                <a:latin typeface="Showcard Gothic" panose="04020904020102020604" pitchFamily="82" charset="0"/>
              </a:rPr>
              <a:t>Superhero</a:t>
            </a:r>
            <a:endParaRPr lang="ko-KR" altLang="en-US" sz="6000" dirty="0">
              <a:solidFill>
                <a:srgbClr val="F46036"/>
              </a:solidFill>
              <a:latin typeface="Showcard Gothic" panose="04020904020102020604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338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B8FFE-9416-4172-A65B-1CD8B7360F7E}"/>
              </a:ext>
            </a:extLst>
          </p:cNvPr>
          <p:cNvSpPr txBox="1"/>
          <p:nvPr/>
        </p:nvSpPr>
        <p:spPr>
          <a:xfrm>
            <a:off x="461286" y="5754849"/>
            <a:ext cx="11269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My favorite movies are ___________________  and ____________________.</a:t>
            </a:r>
            <a:endParaRPr lang="ko-KR" altLang="en-US" sz="28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8A1E23-2B3B-4DA5-9317-C0DB9CB92632}"/>
              </a:ext>
            </a:extLst>
          </p:cNvPr>
          <p:cNvSpPr txBox="1"/>
          <p:nvPr/>
        </p:nvSpPr>
        <p:spPr>
          <a:xfrm>
            <a:off x="8505965" y="5625608"/>
            <a:ext cx="29275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F46036"/>
                </a:solidFill>
                <a:latin typeface="Roboto" pitchFamily="2" charset="0"/>
                <a:ea typeface="Roboto" pitchFamily="2" charset="0"/>
              </a:rPr>
              <a:t>Jurassic World</a:t>
            </a:r>
            <a:endParaRPr lang="ko-KR" altLang="en-US" sz="3200" dirty="0">
              <a:solidFill>
                <a:srgbClr val="F46036"/>
              </a:solidFill>
              <a:latin typeface="Robot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028D37-1679-42DA-AFD6-7DCAFD90F895}"/>
              </a:ext>
            </a:extLst>
          </p:cNvPr>
          <p:cNvSpPr txBox="1"/>
          <p:nvPr/>
        </p:nvSpPr>
        <p:spPr>
          <a:xfrm>
            <a:off x="4262879" y="5625608"/>
            <a:ext cx="314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F46036"/>
                </a:solidFill>
                <a:latin typeface="Roboto" pitchFamily="2" charset="0"/>
                <a:ea typeface="Roboto" pitchFamily="2" charset="0"/>
              </a:rPr>
              <a:t>The Dark Knight</a:t>
            </a:r>
            <a:endParaRPr lang="ko-KR" altLang="en-US" sz="3200" dirty="0">
              <a:solidFill>
                <a:srgbClr val="F46036"/>
              </a:solidFill>
              <a:latin typeface="Roboto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4466E49-5BC7-4985-9DA8-CD57436F06CC}"/>
              </a:ext>
            </a:extLst>
          </p:cNvPr>
          <p:cNvSpPr/>
          <p:nvPr/>
        </p:nvSpPr>
        <p:spPr>
          <a:xfrm>
            <a:off x="-715521" y="0"/>
            <a:ext cx="8955314" cy="5297714"/>
          </a:xfrm>
          <a:custGeom>
            <a:avLst/>
            <a:gdLst>
              <a:gd name="connsiteX0" fmla="*/ 8955311 w 8955314"/>
              <a:gd name="connsiteY0" fmla="*/ 0 h 5297714"/>
              <a:gd name="connsiteX1" fmla="*/ 8955314 w 8955314"/>
              <a:gd name="connsiteY1" fmla="*/ 0 h 5297714"/>
              <a:gd name="connsiteX2" fmla="*/ 8955314 w 8955314"/>
              <a:gd name="connsiteY2" fmla="*/ 5297714 h 5297714"/>
              <a:gd name="connsiteX3" fmla="*/ 8955311 w 8955314"/>
              <a:gd name="connsiteY3" fmla="*/ 5297714 h 5297714"/>
              <a:gd name="connsiteX4" fmla="*/ 0 w 8955314"/>
              <a:gd name="connsiteY4" fmla="*/ 0 h 5297714"/>
              <a:gd name="connsiteX5" fmla="*/ 4630056 w 8955314"/>
              <a:gd name="connsiteY5" fmla="*/ 0 h 5297714"/>
              <a:gd name="connsiteX6" fmla="*/ 8955311 w 8955314"/>
              <a:gd name="connsiteY6" fmla="*/ 5297714 h 5297714"/>
              <a:gd name="connsiteX7" fmla="*/ 0 w 8955314"/>
              <a:gd name="connsiteY7" fmla="*/ 5297714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5314" h="5297714">
                <a:moveTo>
                  <a:pt x="8955311" y="0"/>
                </a:moveTo>
                <a:lnTo>
                  <a:pt x="8955314" y="0"/>
                </a:lnTo>
                <a:lnTo>
                  <a:pt x="8955314" y="5297714"/>
                </a:lnTo>
                <a:lnTo>
                  <a:pt x="8955311" y="5297714"/>
                </a:lnTo>
                <a:close/>
                <a:moveTo>
                  <a:pt x="0" y="0"/>
                </a:moveTo>
                <a:lnTo>
                  <a:pt x="4630056" y="0"/>
                </a:lnTo>
                <a:lnTo>
                  <a:pt x="8955311" y="5297714"/>
                </a:lnTo>
                <a:lnTo>
                  <a:pt x="0" y="5297714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28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86677D8-79FA-4939-BB52-004CE003D851}"/>
              </a:ext>
            </a:extLst>
          </p:cNvPr>
          <p:cNvSpPr/>
          <p:nvPr/>
        </p:nvSpPr>
        <p:spPr>
          <a:xfrm rot="10800000">
            <a:off x="3863736" y="0"/>
            <a:ext cx="8955314" cy="5297714"/>
          </a:xfrm>
          <a:custGeom>
            <a:avLst/>
            <a:gdLst>
              <a:gd name="connsiteX0" fmla="*/ 8955311 w 8955314"/>
              <a:gd name="connsiteY0" fmla="*/ 0 h 5297714"/>
              <a:gd name="connsiteX1" fmla="*/ 8955314 w 8955314"/>
              <a:gd name="connsiteY1" fmla="*/ 0 h 5297714"/>
              <a:gd name="connsiteX2" fmla="*/ 8955314 w 8955314"/>
              <a:gd name="connsiteY2" fmla="*/ 5297714 h 5297714"/>
              <a:gd name="connsiteX3" fmla="*/ 8955311 w 8955314"/>
              <a:gd name="connsiteY3" fmla="*/ 5297714 h 5297714"/>
              <a:gd name="connsiteX4" fmla="*/ 0 w 8955314"/>
              <a:gd name="connsiteY4" fmla="*/ 0 h 5297714"/>
              <a:gd name="connsiteX5" fmla="*/ 4630056 w 8955314"/>
              <a:gd name="connsiteY5" fmla="*/ 0 h 5297714"/>
              <a:gd name="connsiteX6" fmla="*/ 8955311 w 8955314"/>
              <a:gd name="connsiteY6" fmla="*/ 5297714 h 5297714"/>
              <a:gd name="connsiteX7" fmla="*/ 0 w 8955314"/>
              <a:gd name="connsiteY7" fmla="*/ 5297714 h 529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55314" h="5297714">
                <a:moveTo>
                  <a:pt x="8955311" y="0"/>
                </a:moveTo>
                <a:lnTo>
                  <a:pt x="8955314" y="0"/>
                </a:lnTo>
                <a:lnTo>
                  <a:pt x="8955314" y="5297714"/>
                </a:lnTo>
                <a:lnTo>
                  <a:pt x="8955311" y="5297714"/>
                </a:lnTo>
                <a:close/>
                <a:moveTo>
                  <a:pt x="0" y="0"/>
                </a:moveTo>
                <a:lnTo>
                  <a:pt x="4630056" y="0"/>
                </a:lnTo>
                <a:lnTo>
                  <a:pt x="8955311" y="5297714"/>
                </a:lnTo>
                <a:lnTo>
                  <a:pt x="0" y="5297714"/>
                </a:lnTo>
                <a:close/>
              </a:path>
            </a:pathLst>
          </a:custGeom>
          <a:blipFill dpi="0" rotWithShape="0">
            <a:blip r:embed="rId3"/>
            <a:srcRect/>
            <a:stretch>
              <a:fillRect r="-5000" b="-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807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26000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  <p:bldP spid="11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" grpId="0"/>
          <p:bldP spid="6" grpId="0"/>
          <p:bldP spid="11" grpId="0" animBg="1"/>
          <p:bldP spid="9" grpId="0" animBg="1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AA880-4CDB-47B4-969F-3B6D102B66A7}"/>
              </a:ext>
            </a:extLst>
          </p:cNvPr>
          <p:cNvSpPr txBox="1"/>
          <p:nvPr/>
        </p:nvSpPr>
        <p:spPr>
          <a:xfrm>
            <a:off x="3132024" y="1680927"/>
            <a:ext cx="538801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1B998B"/>
                </a:solidFill>
                <a:latin typeface="Showcard Gothic" panose="04020904020102020604" pitchFamily="82" charset="0"/>
              </a:rPr>
              <a:t>Guess</a:t>
            </a:r>
            <a:endParaRPr lang="ko-KR" altLang="en-US" sz="13800" dirty="0">
              <a:solidFill>
                <a:srgbClr val="1B998B"/>
              </a:solidFill>
              <a:latin typeface="Showcard Gothic" panose="04020904020102020604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DC74C-A021-44D3-BC80-92DAD3F0E709}"/>
              </a:ext>
            </a:extLst>
          </p:cNvPr>
          <p:cNvSpPr txBox="1"/>
          <p:nvPr/>
        </p:nvSpPr>
        <p:spPr>
          <a:xfrm>
            <a:off x="4314176" y="3429000"/>
            <a:ext cx="32269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the movie</a:t>
            </a:r>
            <a:endParaRPr lang="ko-KR" altLang="en-US" sz="5400" dirty="0">
              <a:solidFill>
                <a:srgbClr val="C5D86D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44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8" name="Picture 8" descr="The most paused moments in Harry Potter movies">
            <a:extLst>
              <a:ext uri="{FF2B5EF4-FFF2-40B4-BE49-F238E27FC236}">
                <a16:creationId xmlns:a16="http://schemas.microsoft.com/office/drawing/2014/main" id="{9E8FA24F-8715-4B13-B76D-4AC5666C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" y="8154"/>
            <a:ext cx="12179018" cy="685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20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What Disney Risked to Make 'The Lion King' in 1994 - The New York Times">
            <a:extLst>
              <a:ext uri="{FF2B5EF4-FFF2-40B4-BE49-F238E27FC236}">
                <a16:creationId xmlns:a16="http://schemas.microsoft.com/office/drawing/2014/main" id="{812F5DCD-5AC4-482F-BC59-C0A847AFB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039" y="-18643"/>
            <a:ext cx="13128137" cy="68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203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Titanic is on TV tonight - but how much did we like it back in 1997? Read  the original Telegraph review">
            <a:extLst>
              <a:ext uri="{FF2B5EF4-FFF2-40B4-BE49-F238E27FC236}">
                <a16:creationId xmlns:a16="http://schemas.microsoft.com/office/drawing/2014/main" id="{82A9BD7D-90C5-408D-83B6-B47F75E46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37" y="9553"/>
            <a:ext cx="12193588" cy="761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245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New Avatar 2 set photos show Kate Winslet, Zoe Saldana and Sam Worthington  in action | GamesRadar+">
            <a:extLst>
              <a:ext uri="{FF2B5EF4-FFF2-40B4-BE49-F238E27FC236}">
                <a16:creationId xmlns:a16="http://schemas.microsoft.com/office/drawing/2014/main" id="{ED0AE683-EC20-4440-9C7A-E47856D56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83" y="0"/>
            <a:ext cx="12465883" cy="70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008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tar Wars: The Perfect Viewing Order | Movies | Empire">
            <a:extLst>
              <a:ext uri="{FF2B5EF4-FFF2-40B4-BE49-F238E27FC236}">
                <a16:creationId xmlns:a16="http://schemas.microsoft.com/office/drawing/2014/main" id="{1AB208AB-17B4-4B9D-B4DC-2F3883E93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92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794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now White Live Action Film Finds Director | Den of Geek">
            <a:extLst>
              <a:ext uri="{FF2B5EF4-FFF2-40B4-BE49-F238E27FC236}">
                <a16:creationId xmlns:a16="http://schemas.microsoft.com/office/drawing/2014/main" id="{7DA2B42D-757F-4FB4-89BF-185C5F246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4" y="8614"/>
            <a:ext cx="12165546" cy="684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747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essons from Avengers: use cinema and plan long-term campaigns - Campaign  UK - Superbrands News">
            <a:extLst>
              <a:ext uri="{FF2B5EF4-FFF2-40B4-BE49-F238E27FC236}">
                <a16:creationId xmlns:a16="http://schemas.microsoft.com/office/drawing/2014/main" id="{D26ABB49-3288-4113-8820-282DB5D28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" y="-191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786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Inception: Every Major Performance, Ranked | ScreenRant">
            <a:extLst>
              <a:ext uri="{FF2B5EF4-FFF2-40B4-BE49-F238E27FC236}">
                <a16:creationId xmlns:a16="http://schemas.microsoft.com/office/drawing/2014/main" id="{2F018282-BDD0-4FA9-8E44-7243A0998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0914" y="-865"/>
            <a:ext cx="13033828" cy="685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6152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Toy Story Review | Movie - Empire">
            <a:extLst>
              <a:ext uri="{FF2B5EF4-FFF2-40B4-BE49-F238E27FC236}">
                <a16:creationId xmlns:a16="http://schemas.microsoft.com/office/drawing/2014/main" id="{DF46AB7F-6582-4464-9C47-679A399B0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6" y="24092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9869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58F319-928F-4C0A-AC8F-166A8E734A61}"/>
              </a:ext>
            </a:extLst>
          </p:cNvPr>
          <p:cNvSpPr txBox="1"/>
          <p:nvPr/>
        </p:nvSpPr>
        <p:spPr>
          <a:xfrm>
            <a:off x="349844" y="2739353"/>
            <a:ext cx="114923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My favorite movies </a:t>
            </a:r>
          </a:p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are ___________________  and ____________________.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3721E-43A4-440F-8E94-BD09165CB4C1}"/>
              </a:ext>
            </a:extLst>
          </p:cNvPr>
          <p:cNvSpPr txBox="1"/>
          <p:nvPr/>
        </p:nvSpPr>
        <p:spPr>
          <a:xfrm>
            <a:off x="1118516" y="713064"/>
            <a:ext cx="9954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1B998B"/>
                </a:solidFill>
                <a:latin typeface="Showcard Gothic" panose="04020904020102020604" pitchFamily="82" charset="0"/>
              </a:rPr>
              <a:t>What is your favorite movie?</a:t>
            </a:r>
            <a:endParaRPr lang="ko-KR" altLang="en-US" sz="4800" dirty="0">
              <a:solidFill>
                <a:srgbClr val="1B998B"/>
              </a:solidFill>
              <a:latin typeface="Showcard Gothic" panose="04020904020102020604" pitchFamily="8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D9874E-37DF-4674-A1E3-152E53D0CCB6}"/>
              </a:ext>
            </a:extLst>
          </p:cNvPr>
          <p:cNvSpPr txBox="1"/>
          <p:nvPr/>
        </p:nvSpPr>
        <p:spPr>
          <a:xfrm>
            <a:off x="2633353" y="5138657"/>
            <a:ext cx="6925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I don’t have a favorite movie. </a:t>
            </a:r>
            <a:endParaRPr lang="ko-KR" altLang="en-US" sz="4000" dirty="0">
              <a:solidFill>
                <a:srgbClr val="C5D86D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046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REVIEW: 'Fallen Kingdom' falls flat, misses point of Jurassic franchise —  The Downey Patriot">
            <a:extLst>
              <a:ext uri="{FF2B5EF4-FFF2-40B4-BE49-F238E27FC236}">
                <a16:creationId xmlns:a16="http://schemas.microsoft.com/office/drawing/2014/main" id="{6EA5243F-073C-4F96-968E-4DFCA7115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74" y="-674913"/>
            <a:ext cx="12342948" cy="771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4020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Black Panther, the first black superhero, makes his big screen debut this  weekend in &quot;Captain America: Civil War&quot; — Quartz">
            <a:extLst>
              <a:ext uri="{FF2B5EF4-FFF2-40B4-BE49-F238E27FC236}">
                <a16:creationId xmlns:a16="http://schemas.microsoft.com/office/drawing/2014/main" id="{1F7AB190-7A2C-46DF-A4CB-7E58180C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" y="101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657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Beauty And The Beast: 10 Enchanted — And Not So Enchanted — Versions |  Movies | Empire">
            <a:extLst>
              <a:ext uri="{FF2B5EF4-FFF2-40B4-BE49-F238E27FC236}">
                <a16:creationId xmlns:a16="http://schemas.microsoft.com/office/drawing/2014/main" id="{0A8B88E7-C635-4D7B-B516-43E6EE9E9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" y="49432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8803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Paramount says new Transformers movie will premiere in summer 2022 -  SlashGear">
            <a:extLst>
              <a:ext uri="{FF2B5EF4-FFF2-40B4-BE49-F238E27FC236}">
                <a16:creationId xmlns:a16="http://schemas.microsoft.com/office/drawing/2014/main" id="{8ACB457E-1487-4B76-A75D-9BCDD03D8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0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4597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Incredibles 2 Review | Vanity Fair">
            <a:extLst>
              <a:ext uri="{FF2B5EF4-FFF2-40B4-BE49-F238E27FC236}">
                <a16:creationId xmlns:a16="http://schemas.microsoft.com/office/drawing/2014/main" id="{9FFBE6B7-F262-4793-9C8C-C095A2B15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7" y="-88634"/>
            <a:ext cx="12112486" cy="7267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3783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A Really Necessary Pirates of the Caribbean Isolation Ranking | by Zac van  Manen | Medium">
            <a:extLst>
              <a:ext uri="{FF2B5EF4-FFF2-40B4-BE49-F238E27FC236}">
                <a16:creationId xmlns:a16="http://schemas.microsoft.com/office/drawing/2014/main" id="{0C6191FA-E242-4C58-96D3-842A8C598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49" y="2250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73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inding Nemo">
            <a:extLst>
              <a:ext uri="{FF2B5EF4-FFF2-40B4-BE49-F238E27FC236}">
                <a16:creationId xmlns:a16="http://schemas.microsoft.com/office/drawing/2014/main" id="{2763C147-7D03-4B37-89AF-44CACF66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4" y="1017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4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Watch: Honest Trailer For Zootopia | IndieWire">
            <a:extLst>
              <a:ext uri="{FF2B5EF4-FFF2-40B4-BE49-F238E27FC236}">
                <a16:creationId xmlns:a16="http://schemas.microsoft.com/office/drawing/2014/main" id="{E087A6B1-FD1A-4BEF-8377-343899A42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0" y="28461"/>
            <a:ext cx="12181979" cy="685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695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64E644D-6DE5-4B60-A696-ABF1DFF736FD}"/>
              </a:ext>
            </a:extLst>
          </p:cNvPr>
          <p:cNvSpPr/>
          <p:nvPr/>
        </p:nvSpPr>
        <p:spPr>
          <a:xfrm>
            <a:off x="2482933" y="1597409"/>
            <a:ext cx="3205982" cy="320598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91BBA72-20A0-4FFD-B50B-5521DB98AE85}"/>
              </a:ext>
            </a:extLst>
          </p:cNvPr>
          <p:cNvSpPr/>
          <p:nvPr/>
        </p:nvSpPr>
        <p:spPr>
          <a:xfrm>
            <a:off x="8656983" y="3635141"/>
            <a:ext cx="3152554" cy="315255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DFFAA9-FCEA-47BA-A89B-245571B15480}"/>
              </a:ext>
            </a:extLst>
          </p:cNvPr>
          <p:cNvSpPr/>
          <p:nvPr/>
        </p:nvSpPr>
        <p:spPr>
          <a:xfrm>
            <a:off x="4711984" y="1160603"/>
            <a:ext cx="2127184" cy="2127184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AC76CC2-2F1F-4C6E-AC16-AF53874417FD}"/>
              </a:ext>
            </a:extLst>
          </p:cNvPr>
          <p:cNvSpPr/>
          <p:nvPr/>
        </p:nvSpPr>
        <p:spPr>
          <a:xfrm>
            <a:off x="-1051664" y="3518558"/>
            <a:ext cx="4411090" cy="441109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E231614-3948-4387-956A-3D832B81B506}"/>
              </a:ext>
            </a:extLst>
          </p:cNvPr>
          <p:cNvSpPr/>
          <p:nvPr/>
        </p:nvSpPr>
        <p:spPr>
          <a:xfrm>
            <a:off x="7564030" y="2306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5B4099-1A70-4081-B24D-D10DDA24B68A}"/>
              </a:ext>
            </a:extLst>
          </p:cNvPr>
          <p:cNvSpPr/>
          <p:nvPr/>
        </p:nvSpPr>
        <p:spPr>
          <a:xfrm>
            <a:off x="6178347" y="318460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CFEB739-9019-4CCA-9953-8576D7887861}"/>
              </a:ext>
            </a:extLst>
          </p:cNvPr>
          <p:cNvSpPr/>
          <p:nvPr/>
        </p:nvSpPr>
        <p:spPr>
          <a:xfrm>
            <a:off x="-660881" y="-9103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7AF95-1D1B-48F2-9692-3224991FF6B3}"/>
              </a:ext>
            </a:extLst>
          </p:cNvPr>
          <p:cNvSpPr/>
          <p:nvPr/>
        </p:nvSpPr>
        <p:spPr>
          <a:xfrm>
            <a:off x="5044637" y="-169012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F0461AB-DAFB-4A06-9091-EE938A93DDF5}"/>
              </a:ext>
            </a:extLst>
          </p:cNvPr>
          <p:cNvSpPr/>
          <p:nvPr/>
        </p:nvSpPr>
        <p:spPr>
          <a:xfrm>
            <a:off x="2367264" y="445584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D990AC-3F42-4AA0-A907-AC7ED488A7B4}"/>
              </a:ext>
            </a:extLst>
          </p:cNvPr>
          <p:cNvSpPr/>
          <p:nvPr/>
        </p:nvSpPr>
        <p:spPr>
          <a:xfrm>
            <a:off x="4669861" y="16974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D0C576B-77DF-4476-8BCD-C125485EC752}"/>
              </a:ext>
            </a:extLst>
          </p:cNvPr>
          <p:cNvSpPr/>
          <p:nvPr/>
        </p:nvSpPr>
        <p:spPr>
          <a:xfrm>
            <a:off x="10168490" y="2001108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F81C5B6-0DB7-482E-9E07-08B48EA47BAB}"/>
              </a:ext>
            </a:extLst>
          </p:cNvPr>
          <p:cNvSpPr/>
          <p:nvPr/>
        </p:nvSpPr>
        <p:spPr>
          <a:xfrm>
            <a:off x="9366753" y="510410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7323BD-4015-4077-B616-30626A718112}"/>
              </a:ext>
            </a:extLst>
          </p:cNvPr>
          <p:cNvSpPr/>
          <p:nvPr/>
        </p:nvSpPr>
        <p:spPr>
          <a:xfrm>
            <a:off x="7716430" y="383034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065F500-830A-4D5A-876B-CECF5B8796FC}"/>
              </a:ext>
            </a:extLst>
          </p:cNvPr>
          <p:cNvSpPr/>
          <p:nvPr/>
        </p:nvSpPr>
        <p:spPr>
          <a:xfrm>
            <a:off x="9173721" y="1016915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A9D56D-EF46-4D17-800C-E1826DA0EEFC}"/>
              </a:ext>
            </a:extLst>
          </p:cNvPr>
          <p:cNvSpPr/>
          <p:nvPr/>
        </p:nvSpPr>
        <p:spPr>
          <a:xfrm>
            <a:off x="1676662" y="-1288641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3DCBA0F-E300-4C28-A3C7-3B7B114009C9}"/>
              </a:ext>
            </a:extLst>
          </p:cNvPr>
          <p:cNvSpPr/>
          <p:nvPr/>
        </p:nvSpPr>
        <p:spPr>
          <a:xfrm>
            <a:off x="-1045301" y="1753559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7332AC-66F9-4E90-AF8A-1271B663F742}"/>
              </a:ext>
            </a:extLst>
          </p:cNvPr>
          <p:cNvSpPr/>
          <p:nvPr/>
        </p:nvSpPr>
        <p:spPr>
          <a:xfrm>
            <a:off x="534331" y="2085993"/>
            <a:ext cx="3987122" cy="3987122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E291248-8287-4188-89BF-81262B0F66BD}"/>
              </a:ext>
            </a:extLst>
          </p:cNvPr>
          <p:cNvSpPr/>
          <p:nvPr/>
        </p:nvSpPr>
        <p:spPr>
          <a:xfrm>
            <a:off x="2842324" y="-701064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F7F0733-B043-48E9-8731-4C898B8B5C3B}"/>
              </a:ext>
            </a:extLst>
          </p:cNvPr>
          <p:cNvSpPr/>
          <p:nvPr/>
        </p:nvSpPr>
        <p:spPr>
          <a:xfrm>
            <a:off x="4585490" y="462924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D3F0B9B-3294-424E-8F89-F7A3ECC62AE1}"/>
              </a:ext>
            </a:extLst>
          </p:cNvPr>
          <p:cNvSpPr/>
          <p:nvPr/>
        </p:nvSpPr>
        <p:spPr>
          <a:xfrm>
            <a:off x="5768510" y="142802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9EE9B2-7177-4036-8A51-81821699221E}"/>
              </a:ext>
            </a:extLst>
          </p:cNvPr>
          <p:cNvSpPr/>
          <p:nvPr/>
        </p:nvSpPr>
        <p:spPr>
          <a:xfrm>
            <a:off x="2925878" y="3787666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6A9FEF-5DD7-46EA-A9DE-70035CF87D64}"/>
              </a:ext>
            </a:extLst>
          </p:cNvPr>
          <p:cNvSpPr/>
          <p:nvPr/>
        </p:nvSpPr>
        <p:spPr>
          <a:xfrm>
            <a:off x="7043433" y="-82496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3D5D399-EC37-4175-82D4-9E8376621891}"/>
              </a:ext>
            </a:extLst>
          </p:cNvPr>
          <p:cNvSpPr/>
          <p:nvPr/>
        </p:nvSpPr>
        <p:spPr>
          <a:xfrm>
            <a:off x="3993485" y="155493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2D45D45-7596-443F-BF8A-AF9387B78861}"/>
              </a:ext>
            </a:extLst>
          </p:cNvPr>
          <p:cNvSpPr/>
          <p:nvPr/>
        </p:nvSpPr>
        <p:spPr>
          <a:xfrm>
            <a:off x="6281665" y="3844085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E0A8BCE-581B-4FC9-B222-EE7258CAC9F6}"/>
              </a:ext>
            </a:extLst>
          </p:cNvPr>
          <p:cNvSpPr/>
          <p:nvPr/>
        </p:nvSpPr>
        <p:spPr>
          <a:xfrm>
            <a:off x="9564187" y="-932620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7AE1A10-5B25-44CC-8D06-7217AADBB103}"/>
              </a:ext>
            </a:extLst>
          </p:cNvPr>
          <p:cNvSpPr/>
          <p:nvPr/>
        </p:nvSpPr>
        <p:spPr>
          <a:xfrm>
            <a:off x="-1566330" y="2698481"/>
            <a:ext cx="3275080" cy="3275080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723" name="Rectangle 30722">
            <a:extLst>
              <a:ext uri="{FF2B5EF4-FFF2-40B4-BE49-F238E27FC236}">
                <a16:creationId xmlns:a16="http://schemas.microsoft.com/office/drawing/2014/main" id="{364B77A4-4872-4726-8B94-E4A46DADF9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76200">
            <a:solidFill>
              <a:srgbClr val="2E29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278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7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3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3AA880-4CDB-47B4-969F-3B6D102B66A7}"/>
              </a:ext>
            </a:extLst>
          </p:cNvPr>
          <p:cNvSpPr txBox="1"/>
          <p:nvPr/>
        </p:nvSpPr>
        <p:spPr>
          <a:xfrm>
            <a:off x="2978936" y="1680927"/>
            <a:ext cx="569418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solidFill>
                  <a:srgbClr val="1B998B"/>
                </a:solidFill>
                <a:latin typeface="Showcard Gothic" panose="04020904020102020604" pitchFamily="82" charset="0"/>
              </a:rPr>
              <a:t>Genre</a:t>
            </a:r>
            <a:endParaRPr lang="ko-KR" altLang="en-US" sz="13800" dirty="0">
              <a:solidFill>
                <a:srgbClr val="1B998B"/>
              </a:solidFill>
              <a:latin typeface="Showcard Gothic" panose="04020904020102020604" pitchFamily="8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4DC74C-A021-44D3-BC80-92DAD3F0E709}"/>
              </a:ext>
            </a:extLst>
          </p:cNvPr>
          <p:cNvSpPr txBox="1"/>
          <p:nvPr/>
        </p:nvSpPr>
        <p:spPr>
          <a:xfrm>
            <a:off x="3911876" y="3743253"/>
            <a:ext cx="43682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5400" dirty="0"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type of movie</a:t>
            </a:r>
            <a:endParaRPr lang="ko-KR" altLang="en-US" sz="5400" dirty="0">
              <a:solidFill>
                <a:srgbClr val="C5D86D"/>
              </a:solidFill>
              <a:latin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667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It' Reviews Disappointed Over Film's Jump Scares | IndieWire">
            <a:extLst>
              <a:ext uri="{FF2B5EF4-FFF2-40B4-BE49-F238E27FC236}">
                <a16:creationId xmlns:a16="http://schemas.microsoft.com/office/drawing/2014/main" id="{5FD97950-C276-45DE-9C82-0C792101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44000" grainSize="49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5660"/>
            <a:ext cx="11480800" cy="645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883650" y="1232745"/>
            <a:ext cx="28087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Scary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6096000" y="3610349"/>
            <a:ext cx="527452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Horror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925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5128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5128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rozen': Why kids can't 'Let It Go' - CNN">
            <a:extLst>
              <a:ext uri="{FF2B5EF4-FFF2-40B4-BE49-F238E27FC236}">
                <a16:creationId xmlns:a16="http://schemas.microsoft.com/office/drawing/2014/main" id="{64D5F259-EB1F-4B38-B0DF-2D557E802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17000" grainSize="51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4"/>
          <a:stretch/>
        </p:blipFill>
        <p:spPr bwMode="auto">
          <a:xfrm>
            <a:off x="434975" y="-1"/>
            <a:ext cx="11350625" cy="58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775348">
            <a:off x="25377" y="1150763"/>
            <a:ext cx="418896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Drawing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206718" y="3610349"/>
            <a:ext cx="8310480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Animation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03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4338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4338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eers to Dodgeball | All the Right Bites">
            <a:extLst>
              <a:ext uri="{FF2B5EF4-FFF2-40B4-BE49-F238E27FC236}">
                <a16:creationId xmlns:a16="http://schemas.microsoft.com/office/drawing/2014/main" id="{2DF0D72C-8B20-4EF9-8170-30F15BA3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24000" grainSize="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92"/>
          <a:stretch/>
        </p:blipFill>
        <p:spPr bwMode="auto">
          <a:xfrm>
            <a:off x="368300" y="-1"/>
            <a:ext cx="11455400" cy="597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79CA8A-AC1D-4ED7-9D96-4D1F0417B733}"/>
              </a:ext>
            </a:extLst>
          </p:cNvPr>
          <p:cNvSpPr txBox="1"/>
          <p:nvPr/>
        </p:nvSpPr>
        <p:spPr>
          <a:xfrm rot="19996350">
            <a:off x="829148" y="1232745"/>
            <a:ext cx="29177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600" dirty="0">
                <a:solidFill>
                  <a:srgbClr val="C5D86D"/>
                </a:solidFill>
                <a:latin typeface="Showcard Gothic" panose="04020904020102020604" pitchFamily="82" charset="0"/>
              </a:rPr>
              <a:t>Funny</a:t>
            </a:r>
            <a:endParaRPr lang="ko-KR" altLang="en-US" sz="6600" dirty="0">
              <a:solidFill>
                <a:srgbClr val="C5D86D"/>
              </a:solidFill>
              <a:latin typeface="Showcard Gothic" panose="04020904020102020604" pitchFamily="8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4854797" y="3610349"/>
            <a:ext cx="666240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13800" dirty="0">
                <a:ln w="28575">
                  <a:solidFill>
                    <a:srgbClr val="F46036"/>
                  </a:solidFill>
                </a:ln>
                <a:solidFill>
                  <a:schemeClr val="accent2">
                    <a:lumMod val="20000"/>
                    <a:lumOff val="80000"/>
                  </a:schemeClr>
                </a:solidFill>
                <a:latin typeface="Roboto Bk" pitchFamily="2" charset="0"/>
                <a:ea typeface="Roboto Bk" pitchFamily="2" charset="0"/>
              </a:rPr>
              <a:t>Comedy</a:t>
            </a:r>
            <a:endParaRPr lang="ko-KR" altLang="en-US" sz="13800" dirty="0">
              <a:ln w="28575">
                <a:solidFill>
                  <a:srgbClr val="F46036"/>
                </a:solidFill>
              </a:ln>
              <a:solidFill>
                <a:schemeClr val="accent2">
                  <a:lumMod val="20000"/>
                  <a:lumOff val="80000"/>
                </a:schemeClr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90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5362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2000" fill="hold"/>
                                            <p:tgtEl>
                                              <p:spTgt spid="15362"/>
                                            </p:tgtEl>
                                          </p:cBhvr>
                                          <p:by x="111000" y="111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eers to Dodgeball | All the Right Bites">
            <a:extLst>
              <a:ext uri="{FF2B5EF4-FFF2-40B4-BE49-F238E27FC236}">
                <a16:creationId xmlns:a16="http://schemas.microsoft.com/office/drawing/2014/main" id="{2DF0D72C-8B20-4EF9-8170-30F15BA38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 trans="24000" grainSize="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92"/>
          <a:stretch/>
        </p:blipFill>
        <p:spPr bwMode="auto">
          <a:xfrm>
            <a:off x="368300" y="-1"/>
            <a:ext cx="11455400" cy="597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96E1920A-0B3A-4F1E-9E6A-5C8687A39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>
            <a:off x="10622915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d Curtains Png - Drapery Png Transparent PNG - 1253x2116 - Free Download  on NicePNG">
            <a:extLst>
              <a:ext uri="{FF2B5EF4-FFF2-40B4-BE49-F238E27FC236}">
                <a16:creationId xmlns:a16="http://schemas.microsoft.com/office/drawing/2014/main" id="{D68BFF00-4E8F-4546-96C9-5E8397FD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35" b="95084" l="56463" r="97317">
                        <a14:foregroundMark x1="92073" y1="7935" x2="90854" y2="7935"/>
                        <a14:foregroundMark x1="81829" y1="5197" x2="83415" y2="4635"/>
                        <a14:foregroundMark x1="92073" y1="57795" x2="92073" y2="76264"/>
                        <a14:foregroundMark x1="84024" y1="90590" x2="84024" y2="90590"/>
                        <a14:foregroundMark x1="91829" y1="95154" x2="81585" y2="89958"/>
                        <a14:foregroundMark x1="81585" y1="89958" x2="81220" y2="89045"/>
                        <a14:foregroundMark x1="97317" y1="57022" x2="97317" y2="57022"/>
                        <a14:foregroundMark x1="92073" y1="57584" x2="92073" y2="59059"/>
                        <a14:foregroundMark x1="95366" y1="56882" x2="95366" y2="56882"/>
                        <a14:foregroundMark x1="96585" y1="55548" x2="96585" y2="55548"/>
                        <a14:foregroundMark x1="85976" y1="65379" x2="88902" y2="62430"/>
                        <a14:foregroundMark x1="84024" y1="62992" x2="84024" y2="629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251" t="2745" r="3242" b="2074"/>
          <a:stretch/>
        </p:blipFill>
        <p:spPr bwMode="auto">
          <a:xfrm flipH="1">
            <a:off x="0" y="0"/>
            <a:ext cx="1569085" cy="582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B0A216A-B011-419B-9940-C1DA21DFE0F3}"/>
              </a:ext>
            </a:extLst>
          </p:cNvPr>
          <p:cNvGrpSpPr/>
          <p:nvPr/>
        </p:nvGrpSpPr>
        <p:grpSpPr>
          <a:xfrm>
            <a:off x="0" y="3429000"/>
            <a:ext cx="12192000" cy="3413340"/>
            <a:chOff x="0" y="4137240"/>
            <a:chExt cx="9486900" cy="2705100"/>
          </a:xfrm>
        </p:grpSpPr>
        <p:pic>
          <p:nvPicPr>
            <p:cNvPr id="5124" name="Picture 4" descr="Kinosaal clipart 13 » Clipart Station">
              <a:extLst>
                <a:ext uri="{FF2B5EF4-FFF2-40B4-BE49-F238E27FC236}">
                  <a16:creationId xmlns:a16="http://schemas.microsoft.com/office/drawing/2014/main" id="{204099CC-B059-4D0E-82C8-290ABF37DE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4" descr="Kinosaal clipart 13 » Clipart Station">
              <a:extLst>
                <a:ext uri="{FF2B5EF4-FFF2-40B4-BE49-F238E27FC236}">
                  <a16:creationId xmlns:a16="http://schemas.microsoft.com/office/drawing/2014/main" id="{04DA818C-5ECC-40CD-BBD4-6A8DCA9F0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155" b="95775" l="1606" r="97390">
                          <a14:foregroundMark x1="6225" y1="64085" x2="6827" y2="89789"/>
                          <a14:foregroundMark x1="6827" y1="89789" x2="7430" y2="92958"/>
                          <a14:foregroundMark x1="71687" y1="86268" x2="91767" y2="90141"/>
                          <a14:foregroundMark x1="96586" y1="67254" x2="95582" y2="85915"/>
                          <a14:foregroundMark x1="97791" y1="64789" x2="97791" y2="64789"/>
                          <a14:foregroundMark x1="90361" y1="94366" x2="90361" y2="94366"/>
                          <a14:foregroundMark x1="73092" y1="93662" x2="73092" y2="93662"/>
                          <a14:foregroundMark x1="49799" y1="91197" x2="49799" y2="91197"/>
                          <a14:foregroundMark x1="31526" y1="92606" x2="28916" y2="93310"/>
                          <a14:foregroundMark x1="10442" y1="95775" x2="8434" y2="95423"/>
                          <a14:foregroundMark x1="1606" y1="75000" x2="1606" y2="75000"/>
                          <a14:foregroundMark x1="43173" y1="59155" x2="43173" y2="59155"/>
                          <a14:foregroundMark x1="42972" y1="59155" x2="42570" y2="58803"/>
                          <a14:foregroundMark x1="42972" y1="58803" x2="42972" y2="58803"/>
                          <a14:foregroundMark x1="43173" y1="58803" x2="43173" y2="58803"/>
                          <a14:foregroundMark x1="43173" y1="58803" x2="43173" y2="58803"/>
                          <a14:foregroundMark x1="42972" y1="58803" x2="42570" y2="58803"/>
                          <a14:foregroundMark x1="42169" y1="58451" x2="42169" y2="58451"/>
                          <a14:foregroundMark x1="42169" y1="58451" x2="42771" y2="59155"/>
                          <a14:foregroundMark x1="42972" y1="59507" x2="42972" y2="59859"/>
                          <a14:foregroundMark x1="43173" y1="59859" x2="43173" y2="59859"/>
                          <a14:foregroundMark x1="43173" y1="60211" x2="43173" y2="60211"/>
                          <a14:foregroundMark x1="43173" y1="60211" x2="42771" y2="58803"/>
                          <a14:foregroundMark x1="42369" y1="58099" x2="43373" y2="60211"/>
                          <a14:foregroundMark x1="43373" y1="59155" x2="43373" y2="59859"/>
                          <a14:backgroundMark x1="10643" y1="59859" x2="10643" y2="59859"/>
                          <a14:backgroundMark x1="10643" y1="60211" x2="10843" y2="61972"/>
                          <a14:backgroundMark x1="32932" y1="57394" x2="33333" y2="60211"/>
                          <a14:backgroundMark x1="21285" y1="56338" x2="22289" y2="59155"/>
                          <a14:backgroundMark x1="43826" y1="60211" x2="44378" y2="61268"/>
                          <a14:backgroundMark x1="43642" y1="59859" x2="43826" y2="60211"/>
                          <a14:backgroundMark x1="54418" y1="56338" x2="55422" y2="59859"/>
                          <a14:backgroundMark x1="66667" y1="55986" x2="66867" y2="59507"/>
                          <a14:backgroundMark x1="77912" y1="59155" x2="77912" y2="59155"/>
                          <a14:backgroundMark x1="89157" y1="58803" x2="89157" y2="58803"/>
                          <a14:backgroundMark x1="94378" y1="56338" x2="94578" y2="56338"/>
                          <a14:backgroundMark x1="73293" y1="55634" x2="72892" y2="55986"/>
                          <a14:backgroundMark x1="77309" y1="56690" x2="77309" y2="56690"/>
                          <a14:backgroundMark x1="77108" y1="57042" x2="77108" y2="57042"/>
                          <a14:backgroundMark x1="65663" y1="55986" x2="65663" y2="55986"/>
                          <a14:backgroundMark x1="65462" y1="56690" x2="65462" y2="56690"/>
                          <a14:backgroundMark x1="65261" y1="56690" x2="65261" y2="56690"/>
                          <a14:backgroundMark x1="55422" y1="63380" x2="55422" y2="63380"/>
                          <a14:backgroundMark x1="30924" y1="56690" x2="30924" y2="56690"/>
                          <a14:backgroundMark x1="38353" y1="56690" x2="38353" y2="56690"/>
                          <a14:backgroundMark x1="44378" y1="63380" x2="44378" y2="63380"/>
                          <a14:backgroundMark x1="45582" y1="56690" x2="45582" y2="56690"/>
                          <a14:backgroundMark x1="20281" y1="57042" x2="20281" y2="57042"/>
                          <a14:backgroundMark x1="11847" y1="57746" x2="11847" y2="57746"/>
                          <a14:backgroundMark x1="7831" y1="57042" x2="7831" y2="570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450" y="4137240"/>
              <a:ext cx="474345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6BBA931-882A-4575-9CB1-029DCC41F87A}"/>
              </a:ext>
            </a:extLst>
          </p:cNvPr>
          <p:cNvSpPr txBox="1"/>
          <p:nvPr/>
        </p:nvSpPr>
        <p:spPr>
          <a:xfrm>
            <a:off x="3404040" y="15660"/>
            <a:ext cx="5045227" cy="55707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3800" dirty="0">
                <a:ln w="28575">
                  <a:solidFill>
                    <a:srgbClr val="C5D86D"/>
                  </a:solidFill>
                </a:ln>
                <a:solidFill>
                  <a:srgbClr val="1B998B"/>
                </a:solidFill>
                <a:latin typeface="Roboto Bk" pitchFamily="2" charset="0"/>
                <a:ea typeface="Roboto Bk" pitchFamily="2" charset="0"/>
              </a:rPr>
              <a:t>Funny</a:t>
            </a:r>
          </a:p>
          <a:p>
            <a:pPr algn="ctr"/>
            <a:r>
              <a:rPr lang="en-US" altLang="ko-KR" sz="7200" dirty="0">
                <a:ln w="28575">
                  <a:noFill/>
                </a:ln>
                <a:solidFill>
                  <a:srgbClr val="C5D86D"/>
                </a:solidFill>
                <a:latin typeface="Roboto" pitchFamily="2" charset="0"/>
                <a:ea typeface="Roboto" pitchFamily="2" charset="0"/>
              </a:rPr>
              <a:t>or</a:t>
            </a:r>
            <a:endParaRPr lang="en-US" altLang="ko-KR" sz="13800" dirty="0">
              <a:ln w="28575">
                <a:noFill/>
              </a:ln>
              <a:solidFill>
                <a:srgbClr val="C5D86D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en-US" altLang="ko-KR" sz="13800" dirty="0">
                <a:ln w="28575">
                  <a:solidFill>
                    <a:srgbClr val="C5D86D"/>
                  </a:solidFill>
                </a:ln>
                <a:solidFill>
                  <a:srgbClr val="1B998B"/>
                </a:solidFill>
                <a:latin typeface="Roboto Bk" pitchFamily="2" charset="0"/>
                <a:ea typeface="Roboto Bk" pitchFamily="2" charset="0"/>
              </a:rPr>
              <a:t>Fun</a:t>
            </a:r>
            <a:endParaRPr lang="ko-KR" altLang="en-US" sz="13800" dirty="0">
              <a:ln w="28575">
                <a:solidFill>
                  <a:srgbClr val="C5D86D"/>
                </a:solidFill>
              </a:ln>
              <a:solidFill>
                <a:srgbClr val="1B998B"/>
              </a:solidFill>
              <a:latin typeface="Roboto B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19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</TotalTime>
  <Words>154</Words>
  <Application>Microsoft Office PowerPoint</Application>
  <PresentationFormat>Widescreen</PresentationFormat>
  <Paragraphs>64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맑은 고딕</vt:lpstr>
      <vt:lpstr>Arial</vt:lpstr>
      <vt:lpstr>Calibri</vt:lpstr>
      <vt:lpstr>Calibri Light</vt:lpstr>
      <vt:lpstr>Roboto</vt:lpstr>
      <vt:lpstr>Roboto Bk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20</cp:revision>
  <dcterms:created xsi:type="dcterms:W3CDTF">2020-09-22T00:08:11Z</dcterms:created>
  <dcterms:modified xsi:type="dcterms:W3CDTF">2020-09-22T02:46:45Z</dcterms:modified>
</cp:coreProperties>
</file>