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6" r:id="rId2"/>
    <p:sldId id="259" r:id="rId3"/>
    <p:sldId id="260" r:id="rId4"/>
    <p:sldId id="261" r:id="rId5"/>
    <p:sldId id="277" r:id="rId6"/>
    <p:sldId id="262" r:id="rId7"/>
    <p:sldId id="264" r:id="rId8"/>
    <p:sldId id="279" r:id="rId9"/>
    <p:sldId id="265" r:id="rId10"/>
    <p:sldId id="267" r:id="rId11"/>
    <p:sldId id="268" r:id="rId12"/>
    <p:sldId id="263" r:id="rId13"/>
    <p:sldId id="266" r:id="rId14"/>
    <p:sldId id="270" r:id="rId15"/>
    <p:sldId id="269" r:id="rId16"/>
    <p:sldId id="271" r:id="rId17"/>
    <p:sldId id="272" r:id="rId18"/>
    <p:sldId id="274" r:id="rId19"/>
    <p:sldId id="278" r:id="rId20"/>
    <p:sldId id="276" r:id="rId21"/>
    <p:sldId id="275" r:id="rId22"/>
    <p:sldId id="273" r:id="rId23"/>
    <p:sldId id="280" r:id="rId24"/>
  </p:sldIdLst>
  <p:sldSz cx="12192000" cy="6858000"/>
  <p:notesSz cx="6858000" cy="9144000"/>
  <p:embeddedFontLst>
    <p:embeddedFont>
      <p:font typeface="Arial Nova" panose="020B0504020202020204" pitchFamily="34" charset="0"/>
      <p:regular r:id="rId25"/>
    </p:embeddedFont>
    <p:embeddedFont>
      <p:font typeface="Arial Nova Cond" panose="020B0506020202020204" pitchFamily="34" charset="0"/>
      <p:regular r:id="rId26"/>
    </p:embeddedFont>
    <p:embeddedFont>
      <p:font typeface="Bebas Neue" panose="00000500000000000000" pitchFamily="2" charset="0"/>
      <p:regular r:id="rId27"/>
      <p:bold r:id="rId28"/>
    </p:embeddedFont>
    <p:embeddedFont>
      <p:font typeface="Bebas Neue Light" panose="00000500000000000000" pitchFamily="50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F2F4"/>
    <a:srgbClr val="2B2D42"/>
    <a:srgbClr val="D90429"/>
    <a:srgbClr val="EF233C"/>
    <a:srgbClr val="8D99AE"/>
    <a:srgbClr val="0081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6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8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E05CF-B199-4E60-804B-5A6C72EF50D5}" type="datetimeFigureOut">
              <a:rPr lang="ko-KR" altLang="en-US" smtClean="0"/>
              <a:t>2020-08-25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7513A-624B-4260-ADD7-C1A48413527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49325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E05CF-B199-4E60-804B-5A6C72EF50D5}" type="datetimeFigureOut">
              <a:rPr lang="ko-KR" altLang="en-US" smtClean="0"/>
              <a:t>2020-08-25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7513A-624B-4260-ADD7-C1A48413527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5572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E05CF-B199-4E60-804B-5A6C72EF50D5}" type="datetimeFigureOut">
              <a:rPr lang="ko-KR" altLang="en-US" smtClean="0"/>
              <a:t>2020-08-25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7513A-624B-4260-ADD7-C1A48413527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5646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E05CF-B199-4E60-804B-5A6C72EF50D5}" type="datetimeFigureOut">
              <a:rPr lang="ko-KR" altLang="en-US" smtClean="0"/>
              <a:t>2020-08-25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7513A-624B-4260-ADD7-C1A48413527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40838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E05CF-B199-4E60-804B-5A6C72EF50D5}" type="datetimeFigureOut">
              <a:rPr lang="ko-KR" altLang="en-US" smtClean="0"/>
              <a:t>2020-08-25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7513A-624B-4260-ADD7-C1A48413527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30424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E05CF-B199-4E60-804B-5A6C72EF50D5}" type="datetimeFigureOut">
              <a:rPr lang="ko-KR" altLang="en-US" smtClean="0"/>
              <a:t>2020-08-25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7513A-624B-4260-ADD7-C1A48413527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1975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E05CF-B199-4E60-804B-5A6C72EF50D5}" type="datetimeFigureOut">
              <a:rPr lang="ko-KR" altLang="en-US" smtClean="0"/>
              <a:t>2020-08-25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7513A-624B-4260-ADD7-C1A48413527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70476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E05CF-B199-4E60-804B-5A6C72EF50D5}" type="datetimeFigureOut">
              <a:rPr lang="ko-KR" altLang="en-US" smtClean="0"/>
              <a:t>2020-08-25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7513A-624B-4260-ADD7-C1A48413527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31150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E05CF-B199-4E60-804B-5A6C72EF50D5}" type="datetimeFigureOut">
              <a:rPr lang="ko-KR" altLang="en-US" smtClean="0"/>
              <a:t>2020-08-25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7513A-624B-4260-ADD7-C1A48413527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9581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E05CF-B199-4E60-804B-5A6C72EF50D5}" type="datetimeFigureOut">
              <a:rPr lang="ko-KR" altLang="en-US" smtClean="0"/>
              <a:t>2020-08-25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7513A-624B-4260-ADD7-C1A48413527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6742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E05CF-B199-4E60-804B-5A6C72EF50D5}" type="datetimeFigureOut">
              <a:rPr lang="ko-KR" altLang="en-US" smtClean="0"/>
              <a:t>2020-08-25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7513A-624B-4260-ADD7-C1A48413527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1832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99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CE05CF-B199-4E60-804B-5A6C72EF50D5}" type="datetimeFigureOut">
              <a:rPr lang="ko-KR" altLang="en-US" smtClean="0"/>
              <a:t>2020-08-25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A7513A-624B-4260-ADD7-C1A48413527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987958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8.wdp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2D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47C5D76-F4A2-4016-8255-E92B7DD5DB56}"/>
              </a:ext>
            </a:extLst>
          </p:cNvPr>
          <p:cNvSpPr txBox="1"/>
          <p:nvPr/>
        </p:nvSpPr>
        <p:spPr>
          <a:xfrm>
            <a:off x="4838551" y="1637843"/>
            <a:ext cx="277031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800" dirty="0">
                <a:solidFill>
                  <a:srgbClr val="EDF2F4"/>
                </a:solidFill>
                <a:latin typeface="Bebas Neue Light" panose="00000500000000000000" pitchFamily="50" charset="0"/>
              </a:rPr>
              <a:t>food</a:t>
            </a:r>
            <a:endParaRPr lang="ko-KR" altLang="en-US" sz="16600" dirty="0">
              <a:solidFill>
                <a:srgbClr val="EDF2F4"/>
              </a:solidFill>
              <a:latin typeface="Bebas Neue Light" panose="00000500000000000000" pitchFamily="50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F61ED6-0A02-4CFC-AF83-C7541A4A49B7}"/>
              </a:ext>
            </a:extLst>
          </p:cNvPr>
          <p:cNvSpPr/>
          <p:nvPr/>
        </p:nvSpPr>
        <p:spPr>
          <a:xfrm>
            <a:off x="2813804" y="-647700"/>
            <a:ext cx="5002239" cy="4039710"/>
          </a:xfrm>
          <a:prstGeom prst="rect">
            <a:avLst/>
          </a:prstGeom>
          <a:solidFill>
            <a:srgbClr val="2B2D4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B52332-BC33-48D3-BB72-2CBB3AB1C6E5}"/>
              </a:ext>
            </a:extLst>
          </p:cNvPr>
          <p:cNvSpPr txBox="1"/>
          <p:nvPr/>
        </p:nvSpPr>
        <p:spPr>
          <a:xfrm>
            <a:off x="914400" y="1422400"/>
            <a:ext cx="6694461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600" dirty="0">
                <a:ln>
                  <a:solidFill>
                    <a:srgbClr val="EF233C"/>
                  </a:solidFill>
                </a:ln>
                <a:solidFill>
                  <a:srgbClr val="EDF2F4"/>
                </a:solidFill>
                <a:latin typeface="Bebas Neue" panose="00000500000000000000" pitchFamily="2" charset="0"/>
              </a:rPr>
              <a:t>C</a:t>
            </a:r>
            <a:r>
              <a:rPr lang="en-US" altLang="ko-KR" sz="16600" dirty="0">
                <a:ln>
                  <a:solidFill>
                    <a:srgbClr val="D90429"/>
                  </a:solidFill>
                </a:ln>
                <a:solidFill>
                  <a:srgbClr val="EDF2F4"/>
                </a:solidFill>
                <a:latin typeface="Bebas Neue" panose="00000500000000000000" pitchFamily="2" charset="0"/>
              </a:rPr>
              <a:t>a</a:t>
            </a:r>
            <a:r>
              <a:rPr lang="en-US" altLang="ko-KR" sz="16600" dirty="0">
                <a:ln>
                  <a:solidFill>
                    <a:srgbClr val="EF233C"/>
                  </a:solidFill>
                </a:ln>
                <a:solidFill>
                  <a:srgbClr val="EDF2F4"/>
                </a:solidFill>
                <a:latin typeface="Bebas Neue" panose="00000500000000000000" pitchFamily="2" charset="0"/>
              </a:rPr>
              <a:t>n</a:t>
            </a:r>
            <a:r>
              <a:rPr lang="en-US" altLang="ko-KR" sz="16600" dirty="0">
                <a:ln>
                  <a:solidFill>
                    <a:srgbClr val="8D99AE"/>
                  </a:solidFill>
                </a:ln>
                <a:solidFill>
                  <a:srgbClr val="EDF2F4"/>
                </a:solidFill>
                <a:latin typeface="Bebas Neue" panose="00000500000000000000" pitchFamily="2" charset="0"/>
              </a:rPr>
              <a:t>ad</a:t>
            </a:r>
            <a:r>
              <a:rPr lang="en-US" altLang="ko-KR" sz="16600" dirty="0">
                <a:ln>
                  <a:solidFill>
                    <a:srgbClr val="D90429"/>
                  </a:solidFill>
                </a:ln>
                <a:solidFill>
                  <a:srgbClr val="EDF2F4"/>
                </a:solidFill>
                <a:latin typeface="Bebas Neue" panose="00000500000000000000" pitchFamily="2" charset="0"/>
              </a:rPr>
              <a:t>i</a:t>
            </a:r>
            <a:r>
              <a:rPr lang="en-US" altLang="ko-KR" sz="16600" dirty="0">
                <a:ln>
                  <a:solidFill>
                    <a:srgbClr val="EF233C"/>
                  </a:solidFill>
                </a:ln>
                <a:solidFill>
                  <a:srgbClr val="EDF2F4"/>
                </a:solidFill>
                <a:latin typeface="Bebas Neue" panose="00000500000000000000" pitchFamily="2" charset="0"/>
              </a:rPr>
              <a:t>a</a:t>
            </a:r>
            <a:r>
              <a:rPr lang="en-US" altLang="ko-KR" sz="16600" dirty="0">
                <a:ln>
                  <a:solidFill>
                    <a:srgbClr val="D90429"/>
                  </a:solidFill>
                </a:ln>
                <a:solidFill>
                  <a:srgbClr val="EDF2F4"/>
                </a:solidFill>
                <a:latin typeface="Bebas Neue" panose="00000500000000000000" pitchFamily="2" charset="0"/>
              </a:rPr>
              <a:t>n</a:t>
            </a:r>
            <a:endParaRPr lang="ko-KR" altLang="en-US" sz="16600" dirty="0">
              <a:ln>
                <a:solidFill>
                  <a:srgbClr val="D90429"/>
                </a:solidFill>
              </a:ln>
              <a:solidFill>
                <a:srgbClr val="EDF2F4"/>
              </a:solidFill>
              <a:latin typeface="Bebas Neue" panose="00000500000000000000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04CBA4-8B1E-4BFA-80B1-588D22B93F57}"/>
              </a:ext>
            </a:extLst>
          </p:cNvPr>
          <p:cNvSpPr/>
          <p:nvPr/>
        </p:nvSpPr>
        <p:spPr>
          <a:xfrm>
            <a:off x="7618386" y="-241300"/>
            <a:ext cx="5002239" cy="7340600"/>
          </a:xfrm>
          <a:prstGeom prst="rect">
            <a:avLst/>
          </a:prstGeom>
          <a:solidFill>
            <a:srgbClr val="2B2D4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B66D4D-B30B-4686-8A5C-B8CF2D3CE9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375" t="25926" r="20625" b="55741"/>
          <a:stretch/>
        </p:blipFill>
        <p:spPr>
          <a:xfrm>
            <a:off x="8242300" y="-1663700"/>
            <a:ext cx="2438400" cy="12573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D7C9841-CF8F-4DF5-B687-9E9BBF21F6CF}"/>
              </a:ext>
            </a:extLst>
          </p:cNvPr>
          <p:cNvSpPr/>
          <p:nvPr/>
        </p:nvSpPr>
        <p:spPr>
          <a:xfrm>
            <a:off x="8013700" y="749300"/>
            <a:ext cx="228600" cy="5029200"/>
          </a:xfrm>
          <a:prstGeom prst="rect">
            <a:avLst/>
          </a:prstGeom>
          <a:solidFill>
            <a:srgbClr val="8D99AE"/>
          </a:solidFill>
          <a:ln>
            <a:solidFill>
              <a:srgbClr val="8D99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0148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3.33333E-6 0.19283 " pathEditMode="relative" rAng="0" ptsTypes="AA">
                                      <p:cBhvr>
                                        <p:cTn id="16" dur="129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" grpId="0"/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B1D107F-9718-49E9-BC99-0CFC8925F766}"/>
              </a:ext>
            </a:extLst>
          </p:cNvPr>
          <p:cNvGrpSpPr/>
          <p:nvPr/>
        </p:nvGrpSpPr>
        <p:grpSpPr>
          <a:xfrm>
            <a:off x="0" y="-1505072"/>
            <a:ext cx="8204433" cy="10164799"/>
            <a:chOff x="0" y="-1505072"/>
            <a:chExt cx="8204433" cy="10164799"/>
          </a:xfrm>
          <a:effectLst>
            <a:outerShdw blurRad="596900" dist="228600" sx="101000" sy="101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9A512AE-2AFD-4B3C-B5AD-9F34D31CD5CB}"/>
                </a:ext>
              </a:extLst>
            </p:cNvPr>
            <p:cNvSpPr/>
            <p:nvPr/>
          </p:nvSpPr>
          <p:spPr>
            <a:xfrm>
              <a:off x="0" y="0"/>
              <a:ext cx="8204433" cy="6858000"/>
            </a:xfrm>
            <a:custGeom>
              <a:avLst/>
              <a:gdLst>
                <a:gd name="connsiteX0" fmla="*/ 0 w 8204433"/>
                <a:gd name="connsiteY0" fmla="*/ 0 h 6858000"/>
                <a:gd name="connsiteX1" fmla="*/ 1921079 w 8204433"/>
                <a:gd name="connsiteY1" fmla="*/ 0 h 6858000"/>
                <a:gd name="connsiteX2" fmla="*/ 8204433 w 8204433"/>
                <a:gd name="connsiteY2" fmla="*/ 6858000 h 6858000"/>
                <a:gd name="connsiteX3" fmla="*/ 1921079 w 8204433"/>
                <a:gd name="connsiteY3" fmla="*/ 6858000 h 6858000"/>
                <a:gd name="connsiteX4" fmla="*/ 0 w 8204433"/>
                <a:gd name="connsiteY4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04433" h="6858000">
                  <a:moveTo>
                    <a:pt x="0" y="0"/>
                  </a:moveTo>
                  <a:lnTo>
                    <a:pt x="1921079" y="0"/>
                  </a:lnTo>
                  <a:lnTo>
                    <a:pt x="8204433" y="6858000"/>
                  </a:lnTo>
                  <a:lnTo>
                    <a:pt x="192107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2B2D42"/>
            </a:solidFill>
            <a:ln>
              <a:solidFill>
                <a:srgbClr val="8D99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94C9724-675A-4DF1-8856-817C5C2823D2}"/>
                </a:ext>
              </a:extLst>
            </p:cNvPr>
            <p:cNvSpPr/>
            <p:nvPr/>
          </p:nvSpPr>
          <p:spPr>
            <a:xfrm rot="19060183">
              <a:off x="5053406" y="-1505072"/>
              <a:ext cx="100949" cy="999380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A88C940-6D26-4FBA-8E0E-FB478970B8DC}"/>
                </a:ext>
              </a:extLst>
            </p:cNvPr>
            <p:cNvSpPr/>
            <p:nvPr/>
          </p:nvSpPr>
          <p:spPr>
            <a:xfrm rot="19060183">
              <a:off x="5336831" y="-1334076"/>
              <a:ext cx="45719" cy="9993803"/>
            </a:xfrm>
            <a:prstGeom prst="rect">
              <a:avLst/>
            </a:prstGeom>
            <a:solidFill>
              <a:srgbClr val="D90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E7EAA56-1C03-4D47-9655-31A6739B30F7}"/>
              </a:ext>
            </a:extLst>
          </p:cNvPr>
          <p:cNvSpPr txBox="1"/>
          <p:nvPr/>
        </p:nvSpPr>
        <p:spPr>
          <a:xfrm>
            <a:off x="287639" y="3662825"/>
            <a:ext cx="5378427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8D99AE"/>
                </a:solidFill>
                <a:latin typeface="Arial Nova" panose="020B0504020202020204" pitchFamily="34" charset="0"/>
              </a:rPr>
              <a:t>Bannock is a </a:t>
            </a:r>
          </a:p>
          <a:p>
            <a:r>
              <a:rPr lang="en-US" altLang="ko-KR" sz="3200" dirty="0">
                <a:solidFill>
                  <a:srgbClr val="8D99AE"/>
                </a:solidFill>
                <a:latin typeface="Arial Nova" panose="020B0504020202020204" pitchFamily="34" charset="0"/>
              </a:rPr>
              <a:t>traditional bread in Canada.  This style of bread was in Canada before it was discovered by Europeans. </a:t>
            </a:r>
            <a:endParaRPr lang="ko-KR" altLang="en-US" sz="3200" dirty="0">
              <a:solidFill>
                <a:srgbClr val="8D99AE"/>
              </a:solidFill>
              <a:latin typeface="Arial Nova" panose="020B05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A3A18D-9C6C-4BFE-B8A1-4B4DAB31815A}"/>
              </a:ext>
            </a:extLst>
          </p:cNvPr>
          <p:cNvSpPr txBox="1"/>
          <p:nvPr/>
        </p:nvSpPr>
        <p:spPr>
          <a:xfrm>
            <a:off x="445230" y="1970255"/>
            <a:ext cx="3065263" cy="110799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dirty="0">
                <a:ln>
                  <a:solidFill>
                    <a:srgbClr val="EDF2F4"/>
                  </a:solidFill>
                </a:ln>
                <a:solidFill>
                  <a:srgbClr val="EDF2F4"/>
                </a:solidFill>
                <a:latin typeface="Arial Nova Cond" panose="020B0506020202020204" pitchFamily="34" charset="0"/>
              </a:rPr>
              <a:t>Bannock</a:t>
            </a:r>
            <a:endParaRPr lang="ko-KR" altLang="en-US" sz="6600" dirty="0">
              <a:ln>
                <a:solidFill>
                  <a:srgbClr val="EDF2F4"/>
                </a:solidFill>
              </a:ln>
              <a:solidFill>
                <a:srgbClr val="EDF2F4"/>
              </a:solidFill>
              <a:latin typeface="Arial Nova Cond" panose="020B0506020202020204" pitchFamily="34" charset="0"/>
            </a:endParaRPr>
          </a:p>
        </p:txBody>
      </p:sp>
      <p:pic>
        <p:nvPicPr>
          <p:cNvPr id="12290" name="Picture 2" descr="A History of Bannock - Food Services">
            <a:extLst>
              <a:ext uri="{FF2B5EF4-FFF2-40B4-BE49-F238E27FC236}">
                <a16:creationId xmlns:a16="http://schemas.microsoft.com/office/drawing/2014/main" id="{87A43186-45C1-493E-867A-0094A8BB3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" b="98500" l="10000" r="99667">
                        <a14:foregroundMark x1="45500" y1="2750" x2="70000" y2="12000"/>
                        <a14:foregroundMark x1="70000" y1="12000" x2="76333" y2="12000"/>
                        <a14:foregroundMark x1="76333" y1="12000" x2="84333" y2="18250"/>
                        <a14:foregroundMark x1="84333" y1="18250" x2="85000" y2="32250"/>
                        <a14:foregroundMark x1="85000" y1="32250" x2="89667" y2="39250"/>
                        <a14:foregroundMark x1="89667" y1="39250" x2="91167" y2="50000"/>
                        <a14:foregroundMark x1="91167" y1="50000" x2="77000" y2="85000"/>
                        <a14:foregroundMark x1="77000" y1="85000" x2="58667" y2="79000"/>
                        <a14:foregroundMark x1="58667" y1="79000" x2="36500" y2="65250"/>
                        <a14:foregroundMark x1="36500" y1="65250" x2="36000" y2="65250"/>
                        <a14:foregroundMark x1="20667" y1="55000" x2="19000" y2="61750"/>
                        <a14:foregroundMark x1="58698" y1="86013" x2="61833" y2="87750"/>
                        <a14:foregroundMark x1="21667" y1="65500" x2="54220" y2="83533"/>
                        <a14:foregroundMark x1="61833" y1="87750" x2="67473" y2="92063"/>
                        <a14:foregroundMark x1="79000" y1="96750" x2="99833" y2="40500"/>
                        <a14:foregroundMark x1="83000" y1="96000" x2="77744" y2="96563"/>
                        <a14:foregroundMark x1="82000" y1="98500" x2="83363" y2="95091"/>
                        <a14:foregroundMark x1="16833" y1="63000" x2="40167" y2="75500"/>
                        <a14:foregroundMark x1="40167" y1="75500" x2="40333" y2="75500"/>
                        <a14:foregroundMark x1="17333" y1="64750" x2="17500" y2="65250"/>
                        <a14:foregroundMark x1="25500" y1="68500" x2="25500" y2="68500"/>
                        <a14:foregroundMark x1="26167" y1="69250" x2="26167" y2="69250"/>
                        <a14:foregroundMark x1="26667" y1="70000" x2="27167" y2="70000"/>
                        <a14:foregroundMark x1="28500" y1="70500" x2="29167" y2="70750"/>
                        <a14:foregroundMark x1="29500" y1="71250" x2="29500" y2="71250"/>
                        <a14:foregroundMark x1="41567" y1="7208" x2="47333" y2="3000"/>
                        <a14:foregroundMark x1="47333" y1="3000" x2="61000" y2="1000"/>
                        <a14:foregroundMark x1="61000" y1="1000" x2="67167" y2="5750"/>
                        <a14:foregroundMark x1="87333" y1="12250" x2="82000" y2="6500"/>
                        <a14:foregroundMark x1="82000" y1="6500" x2="75500" y2="4250"/>
                        <a14:foregroundMark x1="75500" y1="4250" x2="70833" y2="7000"/>
                        <a14:foregroundMark x1="90167" y1="14000" x2="86167" y2="9750"/>
                        <a14:foregroundMark x1="89667" y1="12750" x2="84333" y2="8250"/>
                        <a14:foregroundMark x1="84333" y1="8250" x2="80500" y2="7500"/>
                        <a14:foregroundMark x1="57666" y1="87676" x2="62333" y2="89750"/>
                        <a14:foregroundMark x1="62833" y1="90750" x2="64500" y2="91250"/>
                        <a14:foregroundMark x1="71833" y1="93250" x2="70833" y2="93500"/>
                        <a14:foregroundMark x1="68000" y1="93750" x2="73545" y2="96387"/>
                        <a14:backgroundMark x1="19500" y1="44250" x2="17500" y2="53500"/>
                        <a14:backgroundMark x1="17500" y1="53500" x2="17500" y2="53500"/>
                        <a14:backgroundMark x1="19000" y1="37750" x2="19000" y2="38250"/>
                        <a14:backgroundMark x1="20667" y1="32750" x2="20667" y2="32750"/>
                        <a14:backgroundMark x1="20667" y1="26750" x2="20667" y2="26750"/>
                        <a14:backgroundMark x1="14667" y1="30750" x2="20000" y2="26750"/>
                        <a14:backgroundMark x1="20000" y1="26750" x2="20667" y2="26750"/>
                        <a14:backgroundMark x1="22167" y1="24500" x2="26333" y2="19500"/>
                        <a14:backgroundMark x1="17167" y1="18000" x2="13167" y2="22750"/>
                        <a14:backgroundMark x1="34667" y1="13000" x2="32833" y2="14500"/>
                        <a14:backgroundMark x1="37667" y1="8500" x2="37667" y2="8500"/>
                        <a14:backgroundMark x1="27667" y1="17750" x2="18667" y2="31000"/>
                        <a14:backgroundMark x1="18667" y1="31000" x2="16500" y2="42000"/>
                        <a14:backgroundMark x1="16500" y1="42000" x2="19500" y2="14250"/>
                        <a14:backgroundMark x1="19500" y1="14250" x2="21500" y2="15500"/>
                        <a14:backgroundMark x1="32000" y1="9500" x2="20167" y2="24500"/>
                        <a14:backgroundMark x1="18167" y1="23500" x2="20833" y2="13000"/>
                        <a14:backgroundMark x1="20833" y1="13000" x2="23167" y2="9750"/>
                        <a14:backgroundMark x1="19000" y1="10750" x2="13167" y2="30000"/>
                        <a14:backgroundMark x1="14500" y1="50250" x2="14833" y2="39500"/>
                        <a14:backgroundMark x1="12667" y1="57000" x2="14000" y2="39250"/>
                        <a14:backgroundMark x1="13000" y1="52750" x2="15667" y2="38000"/>
                        <a14:backgroundMark x1="12667" y1="52750" x2="13167" y2="42000"/>
                        <a14:backgroundMark x1="13167" y1="42000" x2="11667" y2="52250"/>
                        <a14:backgroundMark x1="11667" y1="52250" x2="16500" y2="45750"/>
                        <a14:backgroundMark x1="16500" y1="45750" x2="12667" y2="53250"/>
                        <a14:backgroundMark x1="12667" y1="53250" x2="15500" y2="38250"/>
                        <a14:backgroundMark x1="14833" y1="50750" x2="16667" y2="38500"/>
                        <a14:backgroundMark x1="16667" y1="38500" x2="12000" y2="44750"/>
                        <a14:backgroundMark x1="12000" y1="44750" x2="11833" y2="45000"/>
                        <a14:backgroundMark x1="68236" y1="97946" x2="71167" y2="99750"/>
                        <a14:backgroundMark x1="59780" y1="92742" x2="66387" y2="96808"/>
                        <a14:backgroundMark x1="51667" y1="87750" x2="52142" y2="88042"/>
                        <a14:backgroundMark x1="71167" y1="99750" x2="71333" y2="99750"/>
                        <a14:backgroundMark x1="83333" y1="98500" x2="89500" y2="82500"/>
                        <a14:backgroundMark x1="20833" y1="31000" x2="22667" y2="25500"/>
                        <a14:backgroundMark x1="39167" y1="5750" x2="38667" y2="7500"/>
                        <a14:backgroundMark x1="53000" y1="85500" x2="57000" y2="88750"/>
                        <a14:backgroundMark x1="53667" y1="86250" x2="50167" y2="86750"/>
                        <a14:backgroundMark x1="66833" y1="95000" x2="67179" y2="95162"/>
                        <a14:backgroundMark x1="88833" y1="84000" x2="85000" y2="91500"/>
                        <a14:backgroundMark x1="85000" y1="91500" x2="85167" y2="93000"/>
                        <a14:backgroundMark x1="87833" y1="84500" x2="89333" y2="80750"/>
                        <a14:backgroundMark x1="84333" y1="92500" x2="83667" y2="95250"/>
                        <a14:backgroundMark x1="66167" y1="94250" x2="67299" y2="95079"/>
                        <a14:backgroundMark x1="72500" y1="98500" x2="76167" y2="99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425" y="-1"/>
            <a:ext cx="9172575" cy="6115050"/>
          </a:xfrm>
          <a:prstGeom prst="rect">
            <a:avLst/>
          </a:prstGeom>
          <a:noFill/>
          <a:effectLst>
            <a:glow rad="190500">
              <a:srgbClr val="EDF2F4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00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3" fill="hold" nodeType="after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24" dur="400" fill="hold"/>
                                            <p:tgtEl>
                                              <p:spTgt spid="122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25" dur="400" fill="hold"/>
                                            <p:tgtEl>
                                              <p:spTgt spid="122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400" fill="hold"/>
                                            <p:tgtEl>
                                              <p:spTgt spid="122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400" fill="hold"/>
                                            <p:tgtEl>
                                              <p:spTgt spid="122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AB75A02-0A49-458E-9EF6-EC03E59B5732}"/>
              </a:ext>
            </a:extLst>
          </p:cNvPr>
          <p:cNvGrpSpPr/>
          <p:nvPr/>
        </p:nvGrpSpPr>
        <p:grpSpPr>
          <a:xfrm>
            <a:off x="0" y="-1505072"/>
            <a:ext cx="8204433" cy="10164799"/>
            <a:chOff x="0" y="-1505072"/>
            <a:chExt cx="8204433" cy="10164799"/>
          </a:xfrm>
          <a:effectLst>
            <a:outerShdw blurRad="596900" dist="228600" sx="101000" sy="101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D212E60-ED37-411C-8FA3-F21CF072C14D}"/>
                </a:ext>
              </a:extLst>
            </p:cNvPr>
            <p:cNvSpPr/>
            <p:nvPr/>
          </p:nvSpPr>
          <p:spPr>
            <a:xfrm>
              <a:off x="0" y="0"/>
              <a:ext cx="8204433" cy="6858000"/>
            </a:xfrm>
            <a:custGeom>
              <a:avLst/>
              <a:gdLst>
                <a:gd name="connsiteX0" fmla="*/ 0 w 8204433"/>
                <a:gd name="connsiteY0" fmla="*/ 0 h 6858000"/>
                <a:gd name="connsiteX1" fmla="*/ 1921079 w 8204433"/>
                <a:gd name="connsiteY1" fmla="*/ 0 h 6858000"/>
                <a:gd name="connsiteX2" fmla="*/ 8204433 w 8204433"/>
                <a:gd name="connsiteY2" fmla="*/ 6858000 h 6858000"/>
                <a:gd name="connsiteX3" fmla="*/ 1921079 w 8204433"/>
                <a:gd name="connsiteY3" fmla="*/ 6858000 h 6858000"/>
                <a:gd name="connsiteX4" fmla="*/ 0 w 8204433"/>
                <a:gd name="connsiteY4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04433" h="6858000">
                  <a:moveTo>
                    <a:pt x="0" y="0"/>
                  </a:moveTo>
                  <a:lnTo>
                    <a:pt x="1921079" y="0"/>
                  </a:lnTo>
                  <a:lnTo>
                    <a:pt x="8204433" y="6858000"/>
                  </a:lnTo>
                  <a:lnTo>
                    <a:pt x="192107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2B2D42"/>
            </a:solidFill>
            <a:ln>
              <a:solidFill>
                <a:srgbClr val="8D99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2A52EFE-7DE0-4868-A35B-E6F7DD723C0D}"/>
                </a:ext>
              </a:extLst>
            </p:cNvPr>
            <p:cNvSpPr/>
            <p:nvPr/>
          </p:nvSpPr>
          <p:spPr>
            <a:xfrm rot="19060183">
              <a:off x="5053406" y="-1505072"/>
              <a:ext cx="100949" cy="999380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91C38D5-5300-4345-AA7A-1D21A2D62402}"/>
                </a:ext>
              </a:extLst>
            </p:cNvPr>
            <p:cNvSpPr/>
            <p:nvPr/>
          </p:nvSpPr>
          <p:spPr>
            <a:xfrm rot="19060183">
              <a:off x="5336831" y="-1334076"/>
              <a:ext cx="45719" cy="9993803"/>
            </a:xfrm>
            <a:prstGeom prst="rect">
              <a:avLst/>
            </a:prstGeom>
            <a:solidFill>
              <a:srgbClr val="D90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E7EAA56-1C03-4D47-9655-31A6739B30F7}"/>
              </a:ext>
            </a:extLst>
          </p:cNvPr>
          <p:cNvSpPr txBox="1"/>
          <p:nvPr/>
        </p:nvSpPr>
        <p:spPr>
          <a:xfrm>
            <a:off x="287639" y="3993921"/>
            <a:ext cx="5378427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8D99AE"/>
                </a:solidFill>
                <a:latin typeface="Arial Nova" panose="020B0504020202020204" pitchFamily="34" charset="0"/>
              </a:rPr>
              <a:t>This is a type of bagel that </a:t>
            </a:r>
          </a:p>
          <a:p>
            <a:r>
              <a:rPr lang="en-US" altLang="ko-KR" sz="3200" dirty="0">
                <a:solidFill>
                  <a:srgbClr val="8D99AE"/>
                </a:solidFill>
                <a:latin typeface="Arial Nova" panose="020B0504020202020204" pitchFamily="34" charset="0"/>
              </a:rPr>
              <a:t>is baked in a wood-fire oven.  It is made from sourdough.  They are topped with sesame or poppy seeds.  </a:t>
            </a:r>
            <a:endParaRPr lang="ko-KR" altLang="en-US" sz="3200" dirty="0">
              <a:solidFill>
                <a:srgbClr val="8D99AE"/>
              </a:solidFill>
              <a:latin typeface="Arial Nova" panose="020B05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A3A18D-9C6C-4BFE-B8A1-4B4DAB31815A}"/>
              </a:ext>
            </a:extLst>
          </p:cNvPr>
          <p:cNvSpPr txBox="1"/>
          <p:nvPr/>
        </p:nvSpPr>
        <p:spPr>
          <a:xfrm>
            <a:off x="11234" y="1462424"/>
            <a:ext cx="3933257" cy="212365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dirty="0">
                <a:ln>
                  <a:solidFill>
                    <a:srgbClr val="EDF2F4"/>
                  </a:solidFill>
                </a:ln>
                <a:solidFill>
                  <a:srgbClr val="EDF2F4"/>
                </a:solidFill>
                <a:latin typeface="Arial Nova Cond" panose="020B0506020202020204" pitchFamily="34" charset="0"/>
              </a:rPr>
              <a:t>Montreal</a:t>
            </a:r>
          </a:p>
          <a:p>
            <a:pPr algn="ctr"/>
            <a:r>
              <a:rPr lang="en-US" altLang="ko-KR" sz="6600" dirty="0">
                <a:ln>
                  <a:solidFill>
                    <a:srgbClr val="EDF2F4"/>
                  </a:solidFill>
                </a:ln>
                <a:solidFill>
                  <a:srgbClr val="EDF2F4"/>
                </a:solidFill>
                <a:latin typeface="Arial Nova Cond" panose="020B0506020202020204" pitchFamily="34" charset="0"/>
              </a:rPr>
              <a:t>Style Bagel</a:t>
            </a:r>
            <a:endParaRPr lang="ko-KR" altLang="en-US" sz="6600" dirty="0">
              <a:ln>
                <a:solidFill>
                  <a:srgbClr val="EDF2F4"/>
                </a:solidFill>
              </a:ln>
              <a:solidFill>
                <a:srgbClr val="EDF2F4"/>
              </a:solidFill>
              <a:latin typeface="Arial Nova Cond" panose="020B0506020202020204" pitchFamily="34" charset="0"/>
            </a:endParaRPr>
          </a:p>
        </p:txBody>
      </p:sp>
      <p:pic>
        <p:nvPicPr>
          <p:cNvPr id="11266" name="Picture 2" descr="The Montreal Bagel (or I should say the Only Real Bagel)">
            <a:extLst>
              <a:ext uri="{FF2B5EF4-FFF2-40B4-BE49-F238E27FC236}">
                <a16:creationId xmlns:a16="http://schemas.microsoft.com/office/drawing/2014/main" id="{29DFE177-2EDD-452D-A4A3-52570C509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69" b="91837" l="2643" r="90000">
                        <a14:foregroundMark x1="17236" y1="16578" x2="16790" y2="16664"/>
                        <a14:foregroundMark x1="19714" y1="16100" x2="17257" y2="16574"/>
                        <a14:foregroundMark x1="11486" y1="21279" x2="9214" y2="24490"/>
                        <a14:foregroundMark x1="12758" y1="19482" x2="11868" y2="20739"/>
                        <a14:foregroundMark x1="8973" y1="25631" x2="4643" y2="46145"/>
                        <a14:foregroundMark x1="4643" y1="46145" x2="4500" y2="54762"/>
                        <a14:foregroundMark x1="4500" y1="54762" x2="12643" y2="76417"/>
                        <a14:foregroundMark x1="12643" y1="76417" x2="16357" y2="80159"/>
                        <a14:foregroundMark x1="16357" y1="80159" x2="25143" y2="79252"/>
                        <a14:foregroundMark x1="25143" y1="79252" x2="33857" y2="73129"/>
                        <a14:foregroundMark x1="33857" y1="73129" x2="35429" y2="70181"/>
                        <a14:foregroundMark x1="37786" y1="79592" x2="17643" y2="81406"/>
                        <a14:foregroundMark x1="17643" y1="81406" x2="13214" y2="77324"/>
                        <a14:foregroundMark x1="13214" y1="77324" x2="9000" y2="75510"/>
                        <a14:foregroundMark x1="9000" y1="75510" x2="8786" y2="76417"/>
                        <a14:foregroundMark x1="14500" y1="90703" x2="30857" y2="93878"/>
                        <a14:foregroundMark x1="30857" y1="93878" x2="35786" y2="91950"/>
                        <a14:foregroundMark x1="35786" y1="91950" x2="39357" y2="87642"/>
                        <a14:foregroundMark x1="41143" y1="90363" x2="49857" y2="80839"/>
                        <a14:foregroundMark x1="49857" y1="80839" x2="52857" y2="74830"/>
                        <a14:foregroundMark x1="52857" y1="74830" x2="53929" y2="68594"/>
                        <a14:foregroundMark x1="54929" y1="67460" x2="54786" y2="61224"/>
                        <a14:foregroundMark x1="55857" y1="66100" x2="54714" y2="69274"/>
                        <a14:foregroundMark x1="56214" y1="68594" x2="55786" y2="69274"/>
                        <a14:foregroundMark x1="55714" y1="70181" x2="55714" y2="70181"/>
                        <a14:foregroundMark x1="37929" y1="19841" x2="29000" y2="15986"/>
                        <a14:foregroundMark x1="29000" y1="15986" x2="23786" y2="15420"/>
                        <a14:foregroundMark x1="37071" y1="17460" x2="32000" y2="16100"/>
                        <a14:foregroundMark x1="37429" y1="16553" x2="32000" y2="14853"/>
                        <a14:foregroundMark x1="44214" y1="9184" x2="48000" y2="4649"/>
                        <a14:foregroundMark x1="48000" y1="4649" x2="54071" y2="4308"/>
                        <a14:foregroundMark x1="54071" y1="4308" x2="58248" y2="5429"/>
                        <a14:foregroundMark x1="64348" y1="10835" x2="73286" y2="24490"/>
                        <a14:foregroundMark x1="81857" y1="36508" x2="60714" y2="12472"/>
                        <a14:foregroundMark x1="60714" y1="12472" x2="57214" y2="9977"/>
                        <a14:foregroundMark x1="74786" y1="47506" x2="78786" y2="50680"/>
                        <a14:foregroundMark x1="78786" y1="50680" x2="81857" y2="44558"/>
                        <a14:foregroundMark x1="81857" y1="44558" x2="81929" y2="43197"/>
                        <a14:foregroundMark x1="81143" y1="51701" x2="80357" y2="51701"/>
                        <a14:foregroundMark x1="71714" y1="45805" x2="67857" y2="41837"/>
                        <a14:foregroundMark x1="67857" y1="41837" x2="66429" y2="37415"/>
                        <a14:foregroundMark x1="66714" y1="40249" x2="65786" y2="39569"/>
                        <a14:foregroundMark x1="44286" y1="34467" x2="47643" y2="52381"/>
                        <a14:foregroundMark x1="52357" y1="43651" x2="51857" y2="42063"/>
                        <a14:foregroundMark x1="2429" y1="59751" x2="1286" y2="52834"/>
                        <a14:foregroundMark x1="1533" y1="51474" x2="2643" y2="45351"/>
                        <a14:foregroundMark x1="1286" y1="52834" x2="1533" y2="51474"/>
                        <a14:foregroundMark x1="2643" y1="45351" x2="4786" y2="41156"/>
                        <a14:foregroundMark x1="51929" y1="80612" x2="52929" y2="76757"/>
                        <a14:foregroundMark x1="21929" y1="57596" x2="27000" y2="56803"/>
                        <a14:foregroundMark x1="27000" y1="56803" x2="27429" y2="56803"/>
                        <a14:foregroundMark x1="27071" y1="54762" x2="31500" y2="54875"/>
                        <a14:foregroundMark x1="31500" y1="54875" x2="32000" y2="55442"/>
                        <a14:foregroundMark x1="33714" y1="49433" x2="33714" y2="49433"/>
                        <a14:foregroundMark x1="33286" y1="47052" x2="33286" y2="47052"/>
                        <a14:backgroundMark x1="4214" y1="29705" x2="714" y2="40249"/>
                        <a14:backgroundMark x1="1714" y1="71542" x2="143" y2="64739"/>
                        <a14:backgroundMark x1="143" y1="64739" x2="214" y2="62358"/>
                        <a14:backgroundMark x1="429" y1="60317" x2="429" y2="58730"/>
                        <a14:backgroundMark x1="500" y1="49887" x2="1500" y2="39116"/>
                        <a14:backgroundMark x1="286" y1="51474" x2="286" y2="51474"/>
                        <a14:backgroundMark x1="143" y1="54535" x2="143" y2="54535"/>
                        <a14:backgroundMark x1="143" y1="57370" x2="143" y2="57370"/>
                        <a14:backgroundMark x1="19643" y1="13492" x2="22857" y2="12585"/>
                        <a14:backgroundMark x1="12929" y1="18934" x2="17071" y2="15760"/>
                        <a14:backgroundMark x1="17071" y1="15760" x2="17071" y2="15646"/>
                        <a14:backgroundMark x1="9000" y1="24603" x2="12071" y2="19388"/>
                        <a14:backgroundMark x1="12071" y1="19388" x2="12357" y2="19161"/>
                        <a14:backgroundMark x1="8857" y1="25057" x2="8857" y2="25057"/>
                        <a14:backgroundMark x1="9429" y1="24717" x2="9429" y2="24717"/>
                        <a14:backgroundMark x1="64071" y1="9297" x2="61286" y2="7483"/>
                        <a14:backgroundMark x1="58571" y1="4875" x2="60714" y2="6689"/>
                        <a14:backgroundMark x1="60929" y1="7596" x2="60929" y2="7596"/>
                        <a14:backgroundMark x1="60357" y1="7029" x2="61357" y2="7596"/>
                        <a14:backgroundMark x1="25357" y1="43991" x2="22857" y2="50227"/>
                        <a14:backgroundMark x1="22857" y1="50227" x2="27357" y2="52154"/>
                        <a14:backgroundMark x1="27357" y1="52154" x2="29214" y2="50113"/>
                        <a14:backgroundMark x1="22714" y1="54875" x2="24786" y2="544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487" y="856140"/>
            <a:ext cx="7708900" cy="4856708"/>
          </a:xfrm>
          <a:prstGeom prst="rect">
            <a:avLst/>
          </a:prstGeom>
          <a:noFill/>
          <a:effectLst>
            <a:glow rad="190500">
              <a:srgbClr val="EDF2F4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428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2" fill="hold" nodeType="after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24" dur="400" fill="hold"/>
                                            <p:tgtEl>
                                              <p:spTgt spid="112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25" dur="400" fill="hold"/>
                                            <p:tgtEl>
                                              <p:spTgt spid="112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400" fill="hold"/>
                                            <p:tgtEl>
                                              <p:spTgt spid="112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400" fill="hold"/>
                                            <p:tgtEl>
                                              <p:spTgt spid="112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3879974-713A-482E-A6F2-42F55FED7419}"/>
              </a:ext>
            </a:extLst>
          </p:cNvPr>
          <p:cNvGrpSpPr/>
          <p:nvPr/>
        </p:nvGrpSpPr>
        <p:grpSpPr>
          <a:xfrm>
            <a:off x="0" y="-1505072"/>
            <a:ext cx="8204433" cy="10164799"/>
            <a:chOff x="0" y="-1505072"/>
            <a:chExt cx="8204433" cy="10164799"/>
          </a:xfrm>
          <a:effectLst>
            <a:outerShdw blurRad="596900" dist="228600" sx="101000" sy="101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94EF494-34D3-4D3D-A3AE-9DE90A4636BF}"/>
                </a:ext>
              </a:extLst>
            </p:cNvPr>
            <p:cNvSpPr/>
            <p:nvPr/>
          </p:nvSpPr>
          <p:spPr>
            <a:xfrm>
              <a:off x="0" y="0"/>
              <a:ext cx="8204433" cy="6858000"/>
            </a:xfrm>
            <a:custGeom>
              <a:avLst/>
              <a:gdLst>
                <a:gd name="connsiteX0" fmla="*/ 0 w 8204433"/>
                <a:gd name="connsiteY0" fmla="*/ 0 h 6858000"/>
                <a:gd name="connsiteX1" fmla="*/ 1921079 w 8204433"/>
                <a:gd name="connsiteY1" fmla="*/ 0 h 6858000"/>
                <a:gd name="connsiteX2" fmla="*/ 8204433 w 8204433"/>
                <a:gd name="connsiteY2" fmla="*/ 6858000 h 6858000"/>
                <a:gd name="connsiteX3" fmla="*/ 1921079 w 8204433"/>
                <a:gd name="connsiteY3" fmla="*/ 6858000 h 6858000"/>
                <a:gd name="connsiteX4" fmla="*/ 0 w 8204433"/>
                <a:gd name="connsiteY4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04433" h="6858000">
                  <a:moveTo>
                    <a:pt x="0" y="0"/>
                  </a:moveTo>
                  <a:lnTo>
                    <a:pt x="1921079" y="0"/>
                  </a:lnTo>
                  <a:lnTo>
                    <a:pt x="8204433" y="6858000"/>
                  </a:lnTo>
                  <a:lnTo>
                    <a:pt x="192107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2B2D42"/>
            </a:solidFill>
            <a:ln>
              <a:solidFill>
                <a:srgbClr val="8D99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6E83509-EDFF-48BF-A0E9-4182025F8A58}"/>
                </a:ext>
              </a:extLst>
            </p:cNvPr>
            <p:cNvSpPr/>
            <p:nvPr/>
          </p:nvSpPr>
          <p:spPr>
            <a:xfrm rot="19060183">
              <a:off x="5053406" y="-1505072"/>
              <a:ext cx="100949" cy="999380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F6BF10F-936C-43AB-B212-792761B47A0E}"/>
                </a:ext>
              </a:extLst>
            </p:cNvPr>
            <p:cNvSpPr/>
            <p:nvPr/>
          </p:nvSpPr>
          <p:spPr>
            <a:xfrm rot="19060183">
              <a:off x="5336831" y="-1334076"/>
              <a:ext cx="45719" cy="9993803"/>
            </a:xfrm>
            <a:prstGeom prst="rect">
              <a:avLst/>
            </a:prstGeom>
            <a:solidFill>
              <a:srgbClr val="D90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E7EAA56-1C03-4D47-9655-31A6739B30F7}"/>
              </a:ext>
            </a:extLst>
          </p:cNvPr>
          <p:cNvSpPr txBox="1"/>
          <p:nvPr/>
        </p:nvSpPr>
        <p:spPr>
          <a:xfrm>
            <a:off x="287639" y="3573506"/>
            <a:ext cx="5378427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8D99AE"/>
                </a:solidFill>
                <a:latin typeface="Arial Nova" panose="020B0504020202020204" pitchFamily="34" charset="0"/>
              </a:rPr>
              <a:t>This is a meat pie from Quebec.  It can be made with pork or beef.  </a:t>
            </a:r>
            <a:endParaRPr lang="ko-KR" altLang="en-US" sz="3200" dirty="0">
              <a:solidFill>
                <a:srgbClr val="8D99AE"/>
              </a:solidFill>
              <a:latin typeface="Arial Nova" panose="020B05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A3A18D-9C6C-4BFE-B8A1-4B4DAB31815A}"/>
              </a:ext>
            </a:extLst>
          </p:cNvPr>
          <p:cNvSpPr txBox="1"/>
          <p:nvPr/>
        </p:nvSpPr>
        <p:spPr>
          <a:xfrm>
            <a:off x="400858" y="2103605"/>
            <a:ext cx="3154004" cy="110799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dirty="0" err="1">
                <a:latin typeface="Arial Nova Cond" panose="020B0506020202020204" pitchFamily="34" charset="0"/>
              </a:rPr>
              <a:t>Tourtière</a:t>
            </a:r>
            <a:endParaRPr lang="en-US" altLang="ko-KR" sz="6600" dirty="0">
              <a:latin typeface="Arial Nova Cond" panose="020B0506020202020204" pitchFamily="34" charset="0"/>
            </a:endParaRPr>
          </a:p>
        </p:txBody>
      </p:sp>
      <p:pic>
        <p:nvPicPr>
          <p:cNvPr id="16386" name="Picture 2" descr="Spiced Canadian Tourtiere">
            <a:extLst>
              <a:ext uri="{FF2B5EF4-FFF2-40B4-BE49-F238E27FC236}">
                <a16:creationId xmlns:a16="http://schemas.microsoft.com/office/drawing/2014/main" id="{C2A86CF7-4BA8-4924-8F85-7DE617683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5333" l="0" r="90000">
                        <a14:foregroundMark x1="18667" y1="17333" x2="7167" y2="20333"/>
                        <a14:foregroundMark x1="7167" y1="20333" x2="1167" y2="28667"/>
                        <a14:foregroundMark x1="1167" y1="28667" x2="7667" y2="69167"/>
                        <a14:foregroundMark x1="7667" y1="69167" x2="3333" y2="82333"/>
                        <a14:foregroundMark x1="3333" y1="82333" x2="15333" y2="77833"/>
                        <a14:foregroundMark x1="15333" y1="77833" x2="1500" y2="80167"/>
                        <a14:foregroundMark x1="1500" y1="80167" x2="13500" y2="86167"/>
                        <a14:foregroundMark x1="13500" y1="86167" x2="28167" y2="85833"/>
                        <a14:foregroundMark x1="28167" y1="85833" x2="56667" y2="72667"/>
                        <a14:foregroundMark x1="56667" y1="72667" x2="65167" y2="52667"/>
                        <a14:foregroundMark x1="65167" y1="52667" x2="60333" y2="37833"/>
                        <a14:foregroundMark x1="60333" y1="37833" x2="24333" y2="28667"/>
                        <a14:foregroundMark x1="24333" y1="28667" x2="15167" y2="21500"/>
                        <a14:foregroundMark x1="15167" y1="21500" x2="9667" y2="13000"/>
                        <a14:foregroundMark x1="9667" y1="13000" x2="667" y2="14167"/>
                        <a14:foregroundMark x1="667" y1="14167" x2="333" y2="14333"/>
                        <a14:foregroundMark x1="46167" y1="48833" x2="43000" y2="59000"/>
                        <a14:foregroundMark x1="43000" y1="59000" x2="43333" y2="42833"/>
                        <a14:foregroundMark x1="43333" y1="42833" x2="29500" y2="54167"/>
                        <a14:foregroundMark x1="29500" y1="54167" x2="30333" y2="39667"/>
                        <a14:foregroundMark x1="30333" y1="39667" x2="19500" y2="38500"/>
                        <a14:foregroundMark x1="19500" y1="38500" x2="14500" y2="50667"/>
                        <a14:foregroundMark x1="14500" y1="50667" x2="47500" y2="30667"/>
                        <a14:foregroundMark x1="47500" y1="30667" x2="34667" y2="60667"/>
                        <a14:foregroundMark x1="34667" y1="60667" x2="43000" y2="58333"/>
                        <a14:foregroundMark x1="43000" y1="58333" x2="37833" y2="67000"/>
                        <a14:foregroundMark x1="37833" y1="67000" x2="42167" y2="64333"/>
                        <a14:foregroundMark x1="54667" y1="49833" x2="45167" y2="62000"/>
                        <a14:foregroundMark x1="45167" y1="62000" x2="55000" y2="63167"/>
                        <a14:foregroundMark x1="55000" y1="63167" x2="57167" y2="61500"/>
                        <a14:foregroundMark x1="68167" y1="59833" x2="71333" y2="52000"/>
                        <a14:foregroundMark x1="71333" y1="52000" x2="71000" y2="41333"/>
                        <a14:foregroundMark x1="64000" y1="49333" x2="45833" y2="71167"/>
                        <a14:foregroundMark x1="43000" y1="80000" x2="32000" y2="88000"/>
                        <a14:foregroundMark x1="32000" y1="88000" x2="19000" y2="90167"/>
                        <a14:foregroundMark x1="2000" y1="92000" x2="12500" y2="91333"/>
                        <a14:foregroundMark x1="12500" y1="91333" x2="21000" y2="91333"/>
                        <a14:foregroundMark x1="21000" y1="91333" x2="25077" y2="91020"/>
                        <a14:foregroundMark x1="31537" y1="89647" x2="44333" y2="82667"/>
                        <a14:foregroundMark x1="44333" y1="82667" x2="49167" y2="76500"/>
                        <a14:foregroundMark x1="56833" y1="39000" x2="45333" y2="45667"/>
                        <a14:foregroundMark x1="65167" y1="69000" x2="61051" y2="73927"/>
                        <a14:foregroundMark x1="25024" y1="91031" x2="6355" y2="93038"/>
                        <a14:foregroundMark x1="52007" y1="79143" x2="16833" y2="85667"/>
                        <a14:foregroundMark x1="16833" y1="85667" x2="7833" y2="92167"/>
                        <a14:foregroundMark x1="7833" y1="92167" x2="5548" y2="92604"/>
                        <a14:foregroundMark x1="40833" y1="63667" x2="42833" y2="54167"/>
                        <a14:foregroundMark x1="42833" y1="54167" x2="29500" y2="57500"/>
                        <a14:foregroundMark x1="29500" y1="57500" x2="32500" y2="47000"/>
                        <a14:foregroundMark x1="32500" y1="47000" x2="23167" y2="48000"/>
                        <a14:foregroundMark x1="23167" y1="48000" x2="32000" y2="43667"/>
                        <a14:foregroundMark x1="32000" y1="43667" x2="32000" y2="43833"/>
                        <a14:foregroundMark x1="71859" y1="37770" x2="71833" y2="37333"/>
                        <a14:foregroundMark x1="72333" y1="45833" x2="71916" y2="38740"/>
                        <a14:foregroundMark x1="72058" y1="39182" x2="73333" y2="49667"/>
                        <a14:foregroundMark x1="71833" y1="37333" x2="71885" y2="37762"/>
                        <a14:foregroundMark x1="6333" y1="10333" x2="10167" y2="10667"/>
                        <a14:foregroundMark x1="21333" y1="10167" x2="19500" y2="11333"/>
                        <a14:foregroundMark x1="47333" y1="40667" x2="56500" y2="42167"/>
                        <a14:foregroundMark x1="56500" y1="42167" x2="54000" y2="60000"/>
                        <a14:foregroundMark x1="54000" y1="60000" x2="54667" y2="60833"/>
                        <a14:backgroundMark x1="62500" y1="75333" x2="43000" y2="88667"/>
                        <a14:backgroundMark x1="3500" y1="95333" x2="12667" y2="95833"/>
                        <a14:backgroundMark x1="12667" y1="95833" x2="39333" y2="90167"/>
                        <a14:backgroundMark x1="39333" y1="90167" x2="47333" y2="86833"/>
                        <a14:backgroundMark x1="47333" y1="86833" x2="48167" y2="86833"/>
                        <a14:backgroundMark x1="6667" y1="94333" x2="0" y2="94500"/>
                        <a14:backgroundMark x1="76500" y1="42833" x2="76667" y2="52333"/>
                        <a14:backgroundMark x1="76667" y1="52333" x2="77833" y2="55167"/>
                        <a14:backgroundMark x1="74333" y1="37000" x2="75833" y2="4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12272" y="-103638"/>
            <a:ext cx="7065275" cy="7065275"/>
          </a:xfrm>
          <a:prstGeom prst="rect">
            <a:avLst/>
          </a:prstGeom>
          <a:noFill/>
          <a:effectLst>
            <a:glow rad="190500">
              <a:srgbClr val="EDF2F4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54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2" fill="hold" nodeType="after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24" dur="400" fill="hold"/>
                                            <p:tgtEl>
                                              <p:spTgt spid="163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25" dur="400" fill="hold"/>
                                            <p:tgtEl>
                                              <p:spTgt spid="163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400" fill="hold"/>
                                            <p:tgtEl>
                                              <p:spTgt spid="163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400" fill="hold"/>
                                            <p:tgtEl>
                                              <p:spTgt spid="163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87DA9F5F-9D66-4F67-AB61-56B51F7D9790}"/>
              </a:ext>
            </a:extLst>
          </p:cNvPr>
          <p:cNvGrpSpPr/>
          <p:nvPr/>
        </p:nvGrpSpPr>
        <p:grpSpPr>
          <a:xfrm>
            <a:off x="0" y="-1505072"/>
            <a:ext cx="8204433" cy="10164799"/>
            <a:chOff x="0" y="-1505072"/>
            <a:chExt cx="8204433" cy="10164799"/>
          </a:xfrm>
          <a:effectLst>
            <a:outerShdw blurRad="596900" dist="228600" sx="101000" sy="101000" algn="tl" rotWithShape="0">
              <a:prstClr val="black">
                <a:alpha val="40000"/>
              </a:prstClr>
            </a:outerShdw>
          </a:effectLst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E8D8F2D-DA89-497A-B185-7C5FE8143967}"/>
                </a:ext>
              </a:extLst>
            </p:cNvPr>
            <p:cNvSpPr/>
            <p:nvPr/>
          </p:nvSpPr>
          <p:spPr>
            <a:xfrm>
              <a:off x="0" y="0"/>
              <a:ext cx="8204433" cy="6858000"/>
            </a:xfrm>
            <a:custGeom>
              <a:avLst/>
              <a:gdLst>
                <a:gd name="connsiteX0" fmla="*/ 0 w 8204433"/>
                <a:gd name="connsiteY0" fmla="*/ 0 h 6858000"/>
                <a:gd name="connsiteX1" fmla="*/ 1921079 w 8204433"/>
                <a:gd name="connsiteY1" fmla="*/ 0 h 6858000"/>
                <a:gd name="connsiteX2" fmla="*/ 8204433 w 8204433"/>
                <a:gd name="connsiteY2" fmla="*/ 6858000 h 6858000"/>
                <a:gd name="connsiteX3" fmla="*/ 1921079 w 8204433"/>
                <a:gd name="connsiteY3" fmla="*/ 6858000 h 6858000"/>
                <a:gd name="connsiteX4" fmla="*/ 0 w 8204433"/>
                <a:gd name="connsiteY4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04433" h="6858000">
                  <a:moveTo>
                    <a:pt x="0" y="0"/>
                  </a:moveTo>
                  <a:lnTo>
                    <a:pt x="1921079" y="0"/>
                  </a:lnTo>
                  <a:lnTo>
                    <a:pt x="8204433" y="6858000"/>
                  </a:lnTo>
                  <a:lnTo>
                    <a:pt x="192107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2B2D42"/>
            </a:solidFill>
            <a:ln>
              <a:solidFill>
                <a:srgbClr val="8D99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EE96914-DCEB-4E74-ADDD-03F0367AEB18}"/>
                </a:ext>
              </a:extLst>
            </p:cNvPr>
            <p:cNvSpPr/>
            <p:nvPr/>
          </p:nvSpPr>
          <p:spPr>
            <a:xfrm rot="19060183">
              <a:off x="5053406" y="-1505072"/>
              <a:ext cx="100949" cy="999380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F09E27F-0199-4D96-9DF2-283FF8DAC5D8}"/>
                </a:ext>
              </a:extLst>
            </p:cNvPr>
            <p:cNvSpPr/>
            <p:nvPr/>
          </p:nvSpPr>
          <p:spPr>
            <a:xfrm rot="19060183">
              <a:off x="5336831" y="-1334076"/>
              <a:ext cx="45719" cy="9993803"/>
            </a:xfrm>
            <a:prstGeom prst="rect">
              <a:avLst/>
            </a:prstGeom>
            <a:solidFill>
              <a:srgbClr val="D90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E7EAA56-1C03-4D47-9655-31A6739B30F7}"/>
              </a:ext>
            </a:extLst>
          </p:cNvPr>
          <p:cNvSpPr txBox="1"/>
          <p:nvPr/>
        </p:nvSpPr>
        <p:spPr>
          <a:xfrm>
            <a:off x="287639" y="3944768"/>
            <a:ext cx="5378427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8D99AE"/>
                </a:solidFill>
                <a:latin typeface="Arial Nova" panose="020B0504020202020204" pitchFamily="34" charset="0"/>
              </a:rPr>
              <a:t>Canadian bacon is also called back bacon.  It’s taken from the back of the pig.  Then, it is cured, smoked and fully cooked.  </a:t>
            </a:r>
            <a:endParaRPr lang="ko-KR" altLang="en-US" sz="3200" dirty="0">
              <a:solidFill>
                <a:srgbClr val="8D99AE"/>
              </a:solidFill>
              <a:latin typeface="Arial Nova" panose="020B05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A3A18D-9C6C-4BFE-B8A1-4B4DAB31815A}"/>
              </a:ext>
            </a:extLst>
          </p:cNvPr>
          <p:cNvSpPr txBox="1"/>
          <p:nvPr/>
        </p:nvSpPr>
        <p:spPr>
          <a:xfrm>
            <a:off x="357866" y="1462424"/>
            <a:ext cx="3239990" cy="212365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dirty="0">
                <a:ln>
                  <a:solidFill>
                    <a:srgbClr val="EDF2F4"/>
                  </a:solidFill>
                </a:ln>
                <a:solidFill>
                  <a:srgbClr val="EDF2F4"/>
                </a:solidFill>
                <a:latin typeface="Arial Nova Cond" panose="020B0506020202020204" pitchFamily="34" charset="0"/>
              </a:rPr>
              <a:t>Canadian</a:t>
            </a:r>
          </a:p>
          <a:p>
            <a:pPr algn="ctr"/>
            <a:r>
              <a:rPr lang="en-US" altLang="ko-KR" sz="6600" dirty="0">
                <a:ln>
                  <a:solidFill>
                    <a:srgbClr val="EDF2F4"/>
                  </a:solidFill>
                </a:ln>
                <a:solidFill>
                  <a:srgbClr val="EDF2F4"/>
                </a:solidFill>
                <a:latin typeface="Arial Nova Cond" panose="020B0506020202020204" pitchFamily="34" charset="0"/>
              </a:rPr>
              <a:t>Bacon</a:t>
            </a:r>
            <a:endParaRPr lang="ko-KR" altLang="en-US" sz="6600" dirty="0">
              <a:ln>
                <a:solidFill>
                  <a:srgbClr val="EDF2F4"/>
                </a:solidFill>
              </a:ln>
              <a:solidFill>
                <a:srgbClr val="EDF2F4"/>
              </a:solidFill>
              <a:latin typeface="Arial Nova Cond" panose="020B0506020202020204" pitchFamily="34" charset="0"/>
            </a:endParaRPr>
          </a:p>
        </p:txBody>
      </p:sp>
      <p:pic>
        <p:nvPicPr>
          <p:cNvPr id="13314" name="Picture 2" descr="Canadian And Irish Bacon Recipe">
            <a:extLst>
              <a:ext uri="{FF2B5EF4-FFF2-40B4-BE49-F238E27FC236}">
                <a16:creationId xmlns:a16="http://schemas.microsoft.com/office/drawing/2014/main" id="{A1FFADE4-D7F4-44A3-B7A4-F32B896CF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33" b="90000" l="9886" r="89924">
                        <a14:foregroundMark x1="17490" y1="8667" x2="13308" y2="17167"/>
                        <a14:foregroundMark x1="13308" y1="17167" x2="25856" y2="18000"/>
                        <a14:foregroundMark x1="25856" y1="18000" x2="35932" y2="16667"/>
                        <a14:foregroundMark x1="35932" y1="16667" x2="64449" y2="36333"/>
                        <a14:foregroundMark x1="83840" y1="46333" x2="36502" y2="6833"/>
                        <a14:foregroundMark x1="36502" y1="6833" x2="19202" y2="5833"/>
                        <a14:foregroundMark x1="65589" y1="30667" x2="73954" y2="35500"/>
                        <a14:foregroundMark x1="73954" y1="35500" x2="88213" y2="48167"/>
                        <a14:foregroundMark x1="88213" y1="48167" x2="78327" y2="38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291" y="-127801"/>
            <a:ext cx="6511674" cy="7427765"/>
          </a:xfrm>
          <a:prstGeom prst="rect">
            <a:avLst/>
          </a:prstGeom>
          <a:noFill/>
          <a:effectLst>
            <a:glow rad="190500">
              <a:srgbClr val="EDF2F4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968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1" fill="hold" nodeType="after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24" dur="400" fill="hold"/>
                                            <p:tgtEl>
                                              <p:spTgt spid="133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25" dur="400" fill="hold"/>
                                            <p:tgtEl>
                                              <p:spTgt spid="133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400" fill="hold"/>
                                            <p:tgtEl>
                                              <p:spTgt spid="133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400" fill="hold"/>
                                            <p:tgtEl>
                                              <p:spTgt spid="133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401D0B9-0906-455F-9C48-FE5CD4D59702}"/>
              </a:ext>
            </a:extLst>
          </p:cNvPr>
          <p:cNvGrpSpPr/>
          <p:nvPr/>
        </p:nvGrpSpPr>
        <p:grpSpPr>
          <a:xfrm>
            <a:off x="0" y="-1505072"/>
            <a:ext cx="8204433" cy="10164799"/>
            <a:chOff x="0" y="-1505072"/>
            <a:chExt cx="8204433" cy="10164799"/>
          </a:xfrm>
          <a:effectLst>
            <a:outerShdw blurRad="596900" dist="228600" sx="101000" sy="101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A1AFC5B-E74A-4AFD-B9E2-276AF031EA08}"/>
                </a:ext>
              </a:extLst>
            </p:cNvPr>
            <p:cNvSpPr/>
            <p:nvPr/>
          </p:nvSpPr>
          <p:spPr>
            <a:xfrm>
              <a:off x="0" y="0"/>
              <a:ext cx="8204433" cy="6858000"/>
            </a:xfrm>
            <a:custGeom>
              <a:avLst/>
              <a:gdLst>
                <a:gd name="connsiteX0" fmla="*/ 0 w 8204433"/>
                <a:gd name="connsiteY0" fmla="*/ 0 h 6858000"/>
                <a:gd name="connsiteX1" fmla="*/ 1921079 w 8204433"/>
                <a:gd name="connsiteY1" fmla="*/ 0 h 6858000"/>
                <a:gd name="connsiteX2" fmla="*/ 8204433 w 8204433"/>
                <a:gd name="connsiteY2" fmla="*/ 6858000 h 6858000"/>
                <a:gd name="connsiteX3" fmla="*/ 1921079 w 8204433"/>
                <a:gd name="connsiteY3" fmla="*/ 6858000 h 6858000"/>
                <a:gd name="connsiteX4" fmla="*/ 0 w 8204433"/>
                <a:gd name="connsiteY4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04433" h="6858000">
                  <a:moveTo>
                    <a:pt x="0" y="0"/>
                  </a:moveTo>
                  <a:lnTo>
                    <a:pt x="1921079" y="0"/>
                  </a:lnTo>
                  <a:lnTo>
                    <a:pt x="8204433" y="6858000"/>
                  </a:lnTo>
                  <a:lnTo>
                    <a:pt x="192107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2B2D42"/>
            </a:solidFill>
            <a:ln>
              <a:solidFill>
                <a:srgbClr val="8D99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1CBB299-7ACC-4C89-8E29-4B4371EC0D07}"/>
                </a:ext>
              </a:extLst>
            </p:cNvPr>
            <p:cNvSpPr/>
            <p:nvPr/>
          </p:nvSpPr>
          <p:spPr>
            <a:xfrm rot="19060183">
              <a:off x="5053406" y="-1505072"/>
              <a:ext cx="100949" cy="999380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42CF058-F275-422D-BE21-F323264F3598}"/>
                </a:ext>
              </a:extLst>
            </p:cNvPr>
            <p:cNvSpPr/>
            <p:nvPr/>
          </p:nvSpPr>
          <p:spPr>
            <a:xfrm rot="19060183">
              <a:off x="5336831" y="-1334076"/>
              <a:ext cx="45719" cy="9993803"/>
            </a:xfrm>
            <a:prstGeom prst="rect">
              <a:avLst/>
            </a:prstGeom>
            <a:solidFill>
              <a:srgbClr val="D90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E7EAA56-1C03-4D47-9655-31A6739B30F7}"/>
              </a:ext>
            </a:extLst>
          </p:cNvPr>
          <p:cNvSpPr txBox="1"/>
          <p:nvPr/>
        </p:nvSpPr>
        <p:spPr>
          <a:xfrm>
            <a:off x="287639" y="4190989"/>
            <a:ext cx="5378427" cy="20621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8D99AE"/>
                </a:solidFill>
                <a:latin typeface="Arial Nova" panose="020B0504020202020204" pitchFamily="34" charset="0"/>
              </a:rPr>
              <a:t>This pie is filled with saskatoon berries.  The berries are unique to the province of Saskatchewan.   </a:t>
            </a:r>
            <a:endParaRPr lang="ko-KR" altLang="en-US" sz="3200" dirty="0">
              <a:solidFill>
                <a:srgbClr val="8D99AE"/>
              </a:solidFill>
              <a:latin typeface="Arial Nova" panose="020B05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A3A18D-9C6C-4BFE-B8A1-4B4DAB31815A}"/>
              </a:ext>
            </a:extLst>
          </p:cNvPr>
          <p:cNvSpPr txBox="1"/>
          <p:nvPr/>
        </p:nvSpPr>
        <p:spPr>
          <a:xfrm>
            <a:off x="145532" y="1462424"/>
            <a:ext cx="3664658" cy="212365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dirty="0">
                <a:ln>
                  <a:solidFill>
                    <a:srgbClr val="EDF2F4"/>
                  </a:solidFill>
                </a:ln>
                <a:solidFill>
                  <a:srgbClr val="EDF2F4"/>
                </a:solidFill>
                <a:latin typeface="Arial Nova Cond" panose="020B0506020202020204" pitchFamily="34" charset="0"/>
              </a:rPr>
              <a:t>Saskatoon</a:t>
            </a:r>
          </a:p>
          <a:p>
            <a:pPr algn="ctr"/>
            <a:r>
              <a:rPr lang="en-US" altLang="ko-KR" sz="6600" dirty="0">
                <a:ln>
                  <a:solidFill>
                    <a:srgbClr val="EDF2F4"/>
                  </a:solidFill>
                </a:ln>
                <a:solidFill>
                  <a:srgbClr val="EDF2F4"/>
                </a:solidFill>
                <a:latin typeface="Arial Nova Cond" panose="020B0506020202020204" pitchFamily="34" charset="0"/>
              </a:rPr>
              <a:t>Berry Pie</a:t>
            </a:r>
            <a:endParaRPr lang="ko-KR" altLang="en-US" sz="6600" dirty="0">
              <a:ln>
                <a:solidFill>
                  <a:srgbClr val="EDF2F4"/>
                </a:solidFill>
              </a:ln>
              <a:solidFill>
                <a:srgbClr val="EDF2F4"/>
              </a:solidFill>
              <a:latin typeface="Arial Nova Cond" panose="020B0506020202020204" pitchFamily="34" charset="0"/>
            </a:endParaRPr>
          </a:p>
        </p:txBody>
      </p:sp>
      <p:pic>
        <p:nvPicPr>
          <p:cNvPr id="9218" name="Picture 2" descr="Traditional Canadian Prairie Wild Saskatoon Berry Pie">
            <a:extLst>
              <a:ext uri="{FF2B5EF4-FFF2-40B4-BE49-F238E27FC236}">
                <a16:creationId xmlns:a16="http://schemas.microsoft.com/office/drawing/2014/main" id="{9A89D30D-38DF-4FC2-BC76-1AEABED5A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54" b="95082" l="8375" r="92250">
                        <a14:foregroundMark x1="11625" y1="76685" x2="12375" y2="68306"/>
                        <a14:foregroundMark x1="11000" y1="68488" x2="8875" y2="69945"/>
                        <a14:foregroundMark x1="8375" y1="70492" x2="9000" y2="73042"/>
                        <a14:foregroundMark x1="10625" y1="68670" x2="14375" y2="67395"/>
                        <a14:foregroundMark x1="17750" y1="63388" x2="23375" y2="62842"/>
                        <a14:foregroundMark x1="59375" y1="87250" x2="65500" y2="92714"/>
                        <a14:foregroundMark x1="65500" y1="92714" x2="71625" y2="95082"/>
                        <a14:foregroundMark x1="71625" y1="95082" x2="72625" y2="93443"/>
                        <a14:foregroundMark x1="92250" y1="60656" x2="90375" y2="52459"/>
                        <a14:backgroundMark x1="64250" y1="31512" x2="57250" y2="26958"/>
                        <a14:backgroundMark x1="57250" y1="26958" x2="50125" y2="26776"/>
                        <a14:backgroundMark x1="59375" y1="30237" x2="41000" y2="29872"/>
                        <a14:backgroundMark x1="41000" y1="30965" x2="42500" y2="304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7569">
            <a:off x="5131546" y="924556"/>
            <a:ext cx="7048500" cy="4837033"/>
          </a:xfrm>
          <a:prstGeom prst="rect">
            <a:avLst/>
          </a:prstGeom>
          <a:noFill/>
          <a:effectLst>
            <a:glow rad="190500">
              <a:srgbClr val="EDF2F4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765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6" fill="hold" nodeType="after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24" dur="400" fill="hold"/>
                                            <p:tgtEl>
                                              <p:spTgt spid="92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25" dur="400" fill="hold"/>
                                            <p:tgtEl>
                                              <p:spTgt spid="92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400" fill="hold"/>
                                            <p:tgtEl>
                                              <p:spTgt spid="92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400" fill="hold"/>
                                            <p:tgtEl>
                                              <p:spTgt spid="92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BA220F3-9AB2-4674-A56B-ABF67E775817}"/>
              </a:ext>
            </a:extLst>
          </p:cNvPr>
          <p:cNvGrpSpPr/>
          <p:nvPr/>
        </p:nvGrpSpPr>
        <p:grpSpPr>
          <a:xfrm>
            <a:off x="0" y="-1505072"/>
            <a:ext cx="8204433" cy="10164799"/>
            <a:chOff x="0" y="-1505072"/>
            <a:chExt cx="8204433" cy="10164799"/>
          </a:xfrm>
          <a:effectLst>
            <a:outerShdw blurRad="596900" dist="228600" sx="101000" sy="101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0831F1A-B6A9-4EA6-B64D-378699F1D384}"/>
                </a:ext>
              </a:extLst>
            </p:cNvPr>
            <p:cNvSpPr/>
            <p:nvPr/>
          </p:nvSpPr>
          <p:spPr>
            <a:xfrm>
              <a:off x="0" y="0"/>
              <a:ext cx="8204433" cy="6858000"/>
            </a:xfrm>
            <a:custGeom>
              <a:avLst/>
              <a:gdLst>
                <a:gd name="connsiteX0" fmla="*/ 0 w 8204433"/>
                <a:gd name="connsiteY0" fmla="*/ 0 h 6858000"/>
                <a:gd name="connsiteX1" fmla="*/ 1921079 w 8204433"/>
                <a:gd name="connsiteY1" fmla="*/ 0 h 6858000"/>
                <a:gd name="connsiteX2" fmla="*/ 8204433 w 8204433"/>
                <a:gd name="connsiteY2" fmla="*/ 6858000 h 6858000"/>
                <a:gd name="connsiteX3" fmla="*/ 1921079 w 8204433"/>
                <a:gd name="connsiteY3" fmla="*/ 6858000 h 6858000"/>
                <a:gd name="connsiteX4" fmla="*/ 0 w 8204433"/>
                <a:gd name="connsiteY4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04433" h="6858000">
                  <a:moveTo>
                    <a:pt x="0" y="0"/>
                  </a:moveTo>
                  <a:lnTo>
                    <a:pt x="1921079" y="0"/>
                  </a:lnTo>
                  <a:lnTo>
                    <a:pt x="8204433" y="6858000"/>
                  </a:lnTo>
                  <a:lnTo>
                    <a:pt x="192107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2B2D42"/>
            </a:solidFill>
            <a:ln>
              <a:solidFill>
                <a:srgbClr val="8D99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0410905-4241-46A8-96B3-21ACBEACC79F}"/>
                </a:ext>
              </a:extLst>
            </p:cNvPr>
            <p:cNvSpPr/>
            <p:nvPr/>
          </p:nvSpPr>
          <p:spPr>
            <a:xfrm rot="19060183">
              <a:off x="5053406" y="-1505072"/>
              <a:ext cx="100949" cy="999380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BF8B1E4-040B-49AB-91F3-2BB5822A5400}"/>
                </a:ext>
              </a:extLst>
            </p:cNvPr>
            <p:cNvSpPr/>
            <p:nvPr/>
          </p:nvSpPr>
          <p:spPr>
            <a:xfrm rot="19060183">
              <a:off x="5336831" y="-1334076"/>
              <a:ext cx="45719" cy="9993803"/>
            </a:xfrm>
            <a:prstGeom prst="rect">
              <a:avLst/>
            </a:prstGeom>
            <a:solidFill>
              <a:srgbClr val="D90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E7EAA56-1C03-4D47-9655-31A6739B30F7}"/>
              </a:ext>
            </a:extLst>
          </p:cNvPr>
          <p:cNvSpPr txBox="1"/>
          <p:nvPr/>
        </p:nvSpPr>
        <p:spPr>
          <a:xfrm>
            <a:off x="287639" y="3827010"/>
            <a:ext cx="5378427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8D99AE"/>
                </a:solidFill>
                <a:latin typeface="Arial Nova" panose="020B0504020202020204" pitchFamily="34" charset="0"/>
              </a:rPr>
              <a:t>There are many salmon in Canada.  They live near the oceans.  If you put the meat in a smokehouse for a long time, it tastes great.  </a:t>
            </a:r>
            <a:endParaRPr lang="ko-KR" altLang="en-US" sz="3200" dirty="0">
              <a:solidFill>
                <a:srgbClr val="8D99AE"/>
              </a:solidFill>
              <a:latin typeface="Arial Nova" panose="020B05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A3A18D-9C6C-4BFE-B8A1-4B4DAB31815A}"/>
              </a:ext>
            </a:extLst>
          </p:cNvPr>
          <p:cNvSpPr txBox="1"/>
          <p:nvPr/>
        </p:nvSpPr>
        <p:spPr>
          <a:xfrm>
            <a:off x="405860" y="1462424"/>
            <a:ext cx="3144002" cy="212365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dirty="0">
                <a:ln>
                  <a:solidFill>
                    <a:srgbClr val="EDF2F4"/>
                  </a:solidFill>
                </a:ln>
                <a:solidFill>
                  <a:srgbClr val="EDF2F4"/>
                </a:solidFill>
                <a:latin typeface="Arial Nova Cond" panose="020B0506020202020204" pitchFamily="34" charset="0"/>
              </a:rPr>
              <a:t>Smoked </a:t>
            </a:r>
          </a:p>
          <a:p>
            <a:pPr algn="ctr"/>
            <a:r>
              <a:rPr lang="en-US" altLang="ko-KR" sz="6600" dirty="0">
                <a:ln>
                  <a:solidFill>
                    <a:srgbClr val="EDF2F4"/>
                  </a:solidFill>
                </a:ln>
                <a:solidFill>
                  <a:srgbClr val="EDF2F4"/>
                </a:solidFill>
                <a:latin typeface="Arial Nova Cond" panose="020B0506020202020204" pitchFamily="34" charset="0"/>
              </a:rPr>
              <a:t>Salmon</a:t>
            </a:r>
            <a:endParaRPr lang="ko-KR" altLang="en-US" sz="6600" dirty="0">
              <a:ln>
                <a:solidFill>
                  <a:srgbClr val="EDF2F4"/>
                </a:solidFill>
              </a:ln>
              <a:solidFill>
                <a:srgbClr val="EDF2F4"/>
              </a:solidFill>
              <a:latin typeface="Arial Nova Cond" panose="020B0506020202020204" pitchFamily="34" charset="0"/>
            </a:endParaRPr>
          </a:p>
        </p:txBody>
      </p:sp>
      <p:pic>
        <p:nvPicPr>
          <p:cNvPr id="10242" name="Picture 2" descr="5 X 4 Oz. Most Awarded, Pre-Sliced, Fully Trimmed, Smoked Salmon ...">
            <a:extLst>
              <a:ext uri="{FF2B5EF4-FFF2-40B4-BE49-F238E27FC236}">
                <a16:creationId xmlns:a16="http://schemas.microsoft.com/office/drawing/2014/main" id="{1B046368-302B-4310-B378-18F95D316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00" b="90000" l="6922" r="90280">
                        <a14:foregroundMark x1="11340" y1="26222" x2="10309" y2="37111"/>
                        <a14:foregroundMark x1="6922" y1="42222" x2="7658" y2="46889"/>
                        <a14:foregroundMark x1="31075" y1="23333" x2="47570" y2="5111"/>
                        <a14:foregroundMark x1="43594" y1="2000" x2="48012" y2="6000"/>
                        <a14:foregroundMark x1="89985" y1="36444" x2="89985" y2="36444"/>
                        <a14:foregroundMark x1="90280" y1="40444" x2="88365" y2="40000"/>
                        <a14:foregroundMark x1="35935" y1="11333" x2="36819" y2="8000"/>
                        <a14:foregroundMark x1="25331" y1="72667" x2="30191" y2="70222"/>
                        <a14:backgroundMark x1="26215" y1="68444" x2="28130" y2="6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637" y="871445"/>
            <a:ext cx="7935821" cy="5259380"/>
          </a:xfrm>
          <a:prstGeom prst="rect">
            <a:avLst/>
          </a:prstGeom>
          <a:noFill/>
          <a:effectLst>
            <a:glow rad="190500">
              <a:srgbClr val="EDF2F4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38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2" fill="hold" nodeType="after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24" dur="400" fill="hold"/>
                                            <p:tgtEl>
                                              <p:spTgt spid="102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25" dur="400" fill="hold"/>
                                            <p:tgtEl>
                                              <p:spTgt spid="102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400" fill="hold"/>
                                            <p:tgtEl>
                                              <p:spTgt spid="102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400" fill="hold"/>
                                            <p:tgtEl>
                                              <p:spTgt spid="102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8964ECC-E911-4172-BB10-DF52ED9C6FB3}"/>
              </a:ext>
            </a:extLst>
          </p:cNvPr>
          <p:cNvGrpSpPr/>
          <p:nvPr/>
        </p:nvGrpSpPr>
        <p:grpSpPr>
          <a:xfrm>
            <a:off x="0" y="-1505072"/>
            <a:ext cx="8204433" cy="10164799"/>
            <a:chOff x="0" y="-1505072"/>
            <a:chExt cx="8204433" cy="10164799"/>
          </a:xfrm>
          <a:effectLst>
            <a:outerShdw blurRad="596900" dist="228600" sx="101000" sy="101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C7566F0-80F6-4A6B-AB47-EAEF85EEE131}"/>
                </a:ext>
              </a:extLst>
            </p:cNvPr>
            <p:cNvSpPr/>
            <p:nvPr/>
          </p:nvSpPr>
          <p:spPr>
            <a:xfrm>
              <a:off x="0" y="0"/>
              <a:ext cx="8204433" cy="6858000"/>
            </a:xfrm>
            <a:custGeom>
              <a:avLst/>
              <a:gdLst>
                <a:gd name="connsiteX0" fmla="*/ 0 w 8204433"/>
                <a:gd name="connsiteY0" fmla="*/ 0 h 6858000"/>
                <a:gd name="connsiteX1" fmla="*/ 1921079 w 8204433"/>
                <a:gd name="connsiteY1" fmla="*/ 0 h 6858000"/>
                <a:gd name="connsiteX2" fmla="*/ 8204433 w 8204433"/>
                <a:gd name="connsiteY2" fmla="*/ 6858000 h 6858000"/>
                <a:gd name="connsiteX3" fmla="*/ 1921079 w 8204433"/>
                <a:gd name="connsiteY3" fmla="*/ 6858000 h 6858000"/>
                <a:gd name="connsiteX4" fmla="*/ 0 w 8204433"/>
                <a:gd name="connsiteY4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04433" h="6858000">
                  <a:moveTo>
                    <a:pt x="0" y="0"/>
                  </a:moveTo>
                  <a:lnTo>
                    <a:pt x="1921079" y="0"/>
                  </a:lnTo>
                  <a:lnTo>
                    <a:pt x="8204433" y="6858000"/>
                  </a:lnTo>
                  <a:lnTo>
                    <a:pt x="192107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2B2D42"/>
            </a:solidFill>
            <a:ln>
              <a:solidFill>
                <a:srgbClr val="8D99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B7DEE17-DA08-4C32-A2B0-9DD3430D9C61}"/>
                </a:ext>
              </a:extLst>
            </p:cNvPr>
            <p:cNvSpPr/>
            <p:nvPr/>
          </p:nvSpPr>
          <p:spPr>
            <a:xfrm rot="19060183">
              <a:off x="5053406" y="-1505072"/>
              <a:ext cx="100949" cy="999380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76E0437-761E-44BA-9273-CCCF3446AE0A}"/>
                </a:ext>
              </a:extLst>
            </p:cNvPr>
            <p:cNvSpPr/>
            <p:nvPr/>
          </p:nvSpPr>
          <p:spPr>
            <a:xfrm rot="19060183">
              <a:off x="5336831" y="-1334076"/>
              <a:ext cx="45719" cy="9993803"/>
            </a:xfrm>
            <a:prstGeom prst="rect">
              <a:avLst/>
            </a:prstGeom>
            <a:solidFill>
              <a:srgbClr val="D90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E7EAA56-1C03-4D47-9655-31A6739B30F7}"/>
              </a:ext>
            </a:extLst>
          </p:cNvPr>
          <p:cNvSpPr txBox="1"/>
          <p:nvPr/>
        </p:nvSpPr>
        <p:spPr>
          <a:xfrm>
            <a:off x="287639" y="3824876"/>
            <a:ext cx="5378427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8D99AE"/>
                </a:solidFill>
                <a:latin typeface="Arial Nova" panose="020B0504020202020204" pitchFamily="34" charset="0"/>
              </a:rPr>
              <a:t>Canadian pizza is pizza with the following toppings:  tomato sauce, mozzarella cheese, bacon, pepperoni and mushrooms.  </a:t>
            </a:r>
            <a:endParaRPr lang="ko-KR" altLang="en-US" sz="3200" dirty="0">
              <a:solidFill>
                <a:srgbClr val="8D99AE"/>
              </a:solidFill>
              <a:latin typeface="Arial Nova" panose="020B05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A3A18D-9C6C-4BFE-B8A1-4B4DAB31815A}"/>
              </a:ext>
            </a:extLst>
          </p:cNvPr>
          <p:cNvSpPr txBox="1"/>
          <p:nvPr/>
        </p:nvSpPr>
        <p:spPr>
          <a:xfrm>
            <a:off x="357868" y="1462424"/>
            <a:ext cx="3239990" cy="212365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dirty="0">
                <a:ln>
                  <a:solidFill>
                    <a:srgbClr val="EDF2F4"/>
                  </a:solidFill>
                </a:ln>
                <a:solidFill>
                  <a:srgbClr val="EDF2F4"/>
                </a:solidFill>
                <a:latin typeface="Arial Nova Cond" panose="020B0506020202020204" pitchFamily="34" charset="0"/>
              </a:rPr>
              <a:t>Canadian</a:t>
            </a:r>
          </a:p>
          <a:p>
            <a:pPr algn="ctr"/>
            <a:r>
              <a:rPr lang="en-US" altLang="ko-KR" sz="6600" dirty="0">
                <a:ln>
                  <a:solidFill>
                    <a:srgbClr val="EDF2F4"/>
                  </a:solidFill>
                </a:ln>
                <a:solidFill>
                  <a:srgbClr val="EDF2F4"/>
                </a:solidFill>
                <a:latin typeface="Arial Nova Cond" panose="020B0506020202020204" pitchFamily="34" charset="0"/>
              </a:rPr>
              <a:t>Pizza</a:t>
            </a:r>
            <a:endParaRPr lang="ko-KR" altLang="en-US" sz="6600" dirty="0">
              <a:ln>
                <a:solidFill>
                  <a:srgbClr val="EDF2F4"/>
                </a:solidFill>
              </a:ln>
              <a:solidFill>
                <a:srgbClr val="EDF2F4"/>
              </a:solidFill>
              <a:latin typeface="Arial Nova Cond" panose="020B0506020202020204" pitchFamily="34" charset="0"/>
            </a:endParaRPr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69C6D64C-2A60-41AD-B62A-D7E42E852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" b="90000" l="2130" r="90000">
                        <a14:foregroundMark x1="16574" y1="7963" x2="10556" y2="12130"/>
                        <a14:foregroundMark x1="10556" y1="12130" x2="3796" y2="26944"/>
                        <a14:foregroundMark x1="3796" y1="26944" x2="1296" y2="53981"/>
                        <a14:foregroundMark x1="1296" y1="53981" x2="6296" y2="65926"/>
                        <a14:foregroundMark x1="6296" y1="65926" x2="2037" y2="74537"/>
                        <a14:foregroundMark x1="2037" y1="74537" x2="6852" y2="80185"/>
                        <a14:foregroundMark x1="6852" y1="80185" x2="9630" y2="79352"/>
                        <a14:foregroundMark x1="42407" y1="12130" x2="26296" y2="5833"/>
                        <a14:foregroundMark x1="26296" y1="5833" x2="15463" y2="5278"/>
                        <a14:foregroundMark x1="43333" y1="6111" x2="34352" y2="185"/>
                        <a14:foregroundMark x1="2130" y1="69167" x2="3889" y2="2963"/>
                        <a14:foregroundMark x1="57778" y1="15741" x2="53426" y2="9815"/>
                        <a14:foregroundMark x1="53426" y1="9815" x2="40000" y2="2407"/>
                        <a14:foregroundMark x1="40000" y1="2407" x2="39907" y2="2407"/>
                        <a14:foregroundMark x1="51389" y1="8333" x2="46111" y2="3519"/>
                        <a14:foregroundMark x1="46111" y1="3519" x2="40185" y2="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34184" y="0"/>
            <a:ext cx="7561897" cy="7561897"/>
          </a:xfrm>
          <a:prstGeom prst="rect">
            <a:avLst/>
          </a:prstGeom>
          <a:noFill/>
          <a:effectLst>
            <a:glow rad="190500">
              <a:srgbClr val="EDF2F4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026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3" fill="hold" nodeType="after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24" dur="400" fill="hold"/>
                                            <p:tgtEl>
                                              <p:spTgt spid="81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25" dur="400" fill="hold"/>
                                            <p:tgtEl>
                                              <p:spTgt spid="81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400" fill="hold"/>
                                            <p:tgtEl>
                                              <p:spTgt spid="81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400" fill="hold"/>
                                            <p:tgtEl>
                                              <p:spTgt spid="81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9A04E80-D6C4-4554-BD71-C19D7915D9C7}"/>
              </a:ext>
            </a:extLst>
          </p:cNvPr>
          <p:cNvGrpSpPr/>
          <p:nvPr/>
        </p:nvGrpSpPr>
        <p:grpSpPr>
          <a:xfrm>
            <a:off x="0" y="-1505072"/>
            <a:ext cx="8204433" cy="10164799"/>
            <a:chOff x="0" y="-1505072"/>
            <a:chExt cx="8204433" cy="10164799"/>
          </a:xfrm>
          <a:effectLst>
            <a:outerShdw blurRad="596900" dist="228600" sx="101000" sy="101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6185BAE-3932-4AC8-89C6-E145D89263F4}"/>
                </a:ext>
              </a:extLst>
            </p:cNvPr>
            <p:cNvSpPr/>
            <p:nvPr/>
          </p:nvSpPr>
          <p:spPr>
            <a:xfrm>
              <a:off x="0" y="0"/>
              <a:ext cx="8204433" cy="6858000"/>
            </a:xfrm>
            <a:custGeom>
              <a:avLst/>
              <a:gdLst>
                <a:gd name="connsiteX0" fmla="*/ 0 w 8204433"/>
                <a:gd name="connsiteY0" fmla="*/ 0 h 6858000"/>
                <a:gd name="connsiteX1" fmla="*/ 1921079 w 8204433"/>
                <a:gd name="connsiteY1" fmla="*/ 0 h 6858000"/>
                <a:gd name="connsiteX2" fmla="*/ 8204433 w 8204433"/>
                <a:gd name="connsiteY2" fmla="*/ 6858000 h 6858000"/>
                <a:gd name="connsiteX3" fmla="*/ 1921079 w 8204433"/>
                <a:gd name="connsiteY3" fmla="*/ 6858000 h 6858000"/>
                <a:gd name="connsiteX4" fmla="*/ 0 w 8204433"/>
                <a:gd name="connsiteY4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04433" h="6858000">
                  <a:moveTo>
                    <a:pt x="0" y="0"/>
                  </a:moveTo>
                  <a:lnTo>
                    <a:pt x="1921079" y="0"/>
                  </a:lnTo>
                  <a:lnTo>
                    <a:pt x="8204433" y="6858000"/>
                  </a:lnTo>
                  <a:lnTo>
                    <a:pt x="192107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2B2D42"/>
            </a:solidFill>
            <a:ln>
              <a:solidFill>
                <a:srgbClr val="8D99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1688BFC-2CC1-4BA3-9F3E-A98E1E447240}"/>
                </a:ext>
              </a:extLst>
            </p:cNvPr>
            <p:cNvSpPr/>
            <p:nvPr/>
          </p:nvSpPr>
          <p:spPr>
            <a:xfrm rot="19060183">
              <a:off x="5053406" y="-1505072"/>
              <a:ext cx="100949" cy="999380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23407EF-9882-4875-A479-1D881C393AB2}"/>
                </a:ext>
              </a:extLst>
            </p:cNvPr>
            <p:cNvSpPr/>
            <p:nvPr/>
          </p:nvSpPr>
          <p:spPr>
            <a:xfrm rot="19060183">
              <a:off x="5336831" y="-1334076"/>
              <a:ext cx="45719" cy="9993803"/>
            </a:xfrm>
            <a:prstGeom prst="rect">
              <a:avLst/>
            </a:prstGeom>
            <a:solidFill>
              <a:srgbClr val="D90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E7EAA56-1C03-4D47-9655-31A6739B30F7}"/>
              </a:ext>
            </a:extLst>
          </p:cNvPr>
          <p:cNvSpPr txBox="1"/>
          <p:nvPr/>
        </p:nvSpPr>
        <p:spPr>
          <a:xfrm>
            <a:off x="287639" y="4126751"/>
            <a:ext cx="5378427" cy="20621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8D99AE"/>
                </a:solidFill>
                <a:latin typeface="Arial Nova" panose="020B0504020202020204" pitchFamily="34" charset="0"/>
              </a:rPr>
              <a:t>Did you know that Hawaiian pizza was actually invented in Canada?  It is topped with pineapple and ham.  </a:t>
            </a:r>
            <a:endParaRPr lang="ko-KR" altLang="en-US" sz="3200" dirty="0">
              <a:solidFill>
                <a:srgbClr val="8D99AE"/>
              </a:solidFill>
              <a:latin typeface="Arial Nova" panose="020B05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A3A18D-9C6C-4BFE-B8A1-4B4DAB31815A}"/>
              </a:ext>
            </a:extLst>
          </p:cNvPr>
          <p:cNvSpPr txBox="1"/>
          <p:nvPr/>
        </p:nvSpPr>
        <p:spPr>
          <a:xfrm>
            <a:off x="386723" y="1462424"/>
            <a:ext cx="3182281" cy="212365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dirty="0">
                <a:ln>
                  <a:solidFill>
                    <a:srgbClr val="EDF2F4"/>
                  </a:solidFill>
                </a:ln>
                <a:solidFill>
                  <a:srgbClr val="EDF2F4"/>
                </a:solidFill>
                <a:latin typeface="Arial Nova Cond" panose="020B0506020202020204" pitchFamily="34" charset="0"/>
              </a:rPr>
              <a:t>Hawaiian</a:t>
            </a:r>
          </a:p>
          <a:p>
            <a:pPr algn="ctr"/>
            <a:r>
              <a:rPr lang="en-US" altLang="ko-KR" sz="6600" dirty="0">
                <a:ln>
                  <a:solidFill>
                    <a:srgbClr val="EDF2F4"/>
                  </a:solidFill>
                </a:ln>
                <a:solidFill>
                  <a:srgbClr val="EDF2F4"/>
                </a:solidFill>
                <a:latin typeface="Arial Nova Cond" panose="020B0506020202020204" pitchFamily="34" charset="0"/>
              </a:rPr>
              <a:t>Pizza</a:t>
            </a:r>
            <a:endParaRPr lang="ko-KR" altLang="en-US" sz="6600" dirty="0">
              <a:ln>
                <a:solidFill>
                  <a:srgbClr val="EDF2F4"/>
                </a:solidFill>
              </a:ln>
              <a:solidFill>
                <a:srgbClr val="EDF2F4"/>
              </a:solidFill>
              <a:latin typeface="Arial Nova Cond" panose="020B0506020202020204" pitchFamily="34" charset="0"/>
            </a:endParaRPr>
          </a:p>
        </p:txBody>
      </p:sp>
      <p:pic>
        <p:nvPicPr>
          <p:cNvPr id="7172" name="Picture 4" descr="Hawaiian Pizza">
            <a:extLst>
              <a:ext uri="{FF2B5EF4-FFF2-40B4-BE49-F238E27FC236}">
                <a16:creationId xmlns:a16="http://schemas.microsoft.com/office/drawing/2014/main" id="{013587C5-FEF5-4142-85B1-F6FCE2A69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51" b="96548" l="6938" r="89960">
                        <a14:foregroundMark x1="30654" y1="5153" x2="15577" y2="23962"/>
                        <a14:foregroundMark x1="15577" y1="23962" x2="12842" y2="32866"/>
                        <a14:foregroundMark x1="12842" y1="32866" x2="12141" y2="42371"/>
                        <a14:foregroundMark x1="12408" y1="68734" x2="27685" y2="85393"/>
                        <a14:foregroundMark x1="27685" y1="85393" x2="27685" y2="85393"/>
                        <a14:foregroundMark x1="36858" y1="91646" x2="49833" y2="91246"/>
                        <a14:foregroundMark x1="49833" y1="91246" x2="49833" y2="91246"/>
                        <a14:foregroundMark x1="39626" y1="96648" x2="43329" y2="96548"/>
                        <a14:foregroundMark x1="65377" y1="4302" x2="31955" y2="2151"/>
                        <a14:foregroundMark x1="31955" y1="2151" x2="31855" y2="2101"/>
                        <a14:foregroundMark x1="11107" y1="63632" x2="10274" y2="44022"/>
                        <a14:foregroundMark x1="6938" y1="54177" x2="6938" y2="518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314" y="-46655"/>
            <a:ext cx="9683974" cy="6456979"/>
          </a:xfrm>
          <a:prstGeom prst="rect">
            <a:avLst/>
          </a:prstGeom>
          <a:noFill/>
          <a:effectLst>
            <a:glow rad="190500">
              <a:srgbClr val="EDF2F4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260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3" fill="hold" nodeType="after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24" dur="400" fill="hold"/>
                                            <p:tgtEl>
                                              <p:spTgt spid="71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25" dur="400" fill="hold"/>
                                            <p:tgtEl>
                                              <p:spTgt spid="71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400" fill="hold"/>
                                            <p:tgtEl>
                                              <p:spTgt spid="71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400" fill="hold"/>
                                            <p:tgtEl>
                                              <p:spTgt spid="71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F58784E-3ADF-4A51-BC1E-DDD3BE2C6D51}"/>
              </a:ext>
            </a:extLst>
          </p:cNvPr>
          <p:cNvGrpSpPr/>
          <p:nvPr/>
        </p:nvGrpSpPr>
        <p:grpSpPr>
          <a:xfrm>
            <a:off x="0" y="-1505072"/>
            <a:ext cx="8204433" cy="10164799"/>
            <a:chOff x="0" y="-1505072"/>
            <a:chExt cx="8204433" cy="10164799"/>
          </a:xfrm>
          <a:effectLst>
            <a:outerShdw blurRad="596900" dist="228600" sx="101000" sy="101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B58517A-EA79-4A78-939B-6F2484DB240D}"/>
                </a:ext>
              </a:extLst>
            </p:cNvPr>
            <p:cNvSpPr/>
            <p:nvPr/>
          </p:nvSpPr>
          <p:spPr>
            <a:xfrm>
              <a:off x="0" y="0"/>
              <a:ext cx="8204433" cy="6858000"/>
            </a:xfrm>
            <a:custGeom>
              <a:avLst/>
              <a:gdLst>
                <a:gd name="connsiteX0" fmla="*/ 0 w 8204433"/>
                <a:gd name="connsiteY0" fmla="*/ 0 h 6858000"/>
                <a:gd name="connsiteX1" fmla="*/ 1921079 w 8204433"/>
                <a:gd name="connsiteY1" fmla="*/ 0 h 6858000"/>
                <a:gd name="connsiteX2" fmla="*/ 8204433 w 8204433"/>
                <a:gd name="connsiteY2" fmla="*/ 6858000 h 6858000"/>
                <a:gd name="connsiteX3" fmla="*/ 1921079 w 8204433"/>
                <a:gd name="connsiteY3" fmla="*/ 6858000 h 6858000"/>
                <a:gd name="connsiteX4" fmla="*/ 0 w 8204433"/>
                <a:gd name="connsiteY4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04433" h="6858000">
                  <a:moveTo>
                    <a:pt x="0" y="0"/>
                  </a:moveTo>
                  <a:lnTo>
                    <a:pt x="1921079" y="0"/>
                  </a:lnTo>
                  <a:lnTo>
                    <a:pt x="8204433" y="6858000"/>
                  </a:lnTo>
                  <a:lnTo>
                    <a:pt x="192107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2B2D42"/>
            </a:solidFill>
            <a:ln>
              <a:solidFill>
                <a:srgbClr val="8D99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B2EAA09-9308-47B3-9DEE-7FBD8F8B7576}"/>
                </a:ext>
              </a:extLst>
            </p:cNvPr>
            <p:cNvSpPr/>
            <p:nvPr/>
          </p:nvSpPr>
          <p:spPr>
            <a:xfrm rot="19060183">
              <a:off x="5053406" y="-1505072"/>
              <a:ext cx="100949" cy="999380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9F23033-2E7E-45DA-A322-4DC1BFF5AAB8}"/>
                </a:ext>
              </a:extLst>
            </p:cNvPr>
            <p:cNvSpPr/>
            <p:nvPr/>
          </p:nvSpPr>
          <p:spPr>
            <a:xfrm rot="19060183">
              <a:off x="5336831" y="-1334076"/>
              <a:ext cx="45719" cy="9993803"/>
            </a:xfrm>
            <a:prstGeom prst="rect">
              <a:avLst/>
            </a:prstGeom>
            <a:solidFill>
              <a:srgbClr val="D90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E7EAA56-1C03-4D47-9655-31A6739B30F7}"/>
              </a:ext>
            </a:extLst>
          </p:cNvPr>
          <p:cNvSpPr txBox="1"/>
          <p:nvPr/>
        </p:nvSpPr>
        <p:spPr>
          <a:xfrm>
            <a:off x="287639" y="4287881"/>
            <a:ext cx="5378427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8D99AE"/>
                </a:solidFill>
                <a:latin typeface="Arial Nova" panose="020B0504020202020204" pitchFamily="34" charset="0"/>
              </a:rPr>
              <a:t>This soda is similar to cider but it has a stronger flavor.  </a:t>
            </a:r>
            <a:endParaRPr lang="ko-KR" altLang="en-US" sz="3200" dirty="0">
              <a:solidFill>
                <a:srgbClr val="8D99AE"/>
              </a:solidFill>
              <a:latin typeface="Arial Nova" panose="020B05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A3A18D-9C6C-4BFE-B8A1-4B4DAB31815A}"/>
              </a:ext>
            </a:extLst>
          </p:cNvPr>
          <p:cNvSpPr txBox="1"/>
          <p:nvPr/>
        </p:nvSpPr>
        <p:spPr>
          <a:xfrm>
            <a:off x="133450" y="1970255"/>
            <a:ext cx="3688830" cy="110799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dirty="0">
                <a:ln>
                  <a:solidFill>
                    <a:srgbClr val="EDF2F4"/>
                  </a:solidFill>
                </a:ln>
                <a:solidFill>
                  <a:srgbClr val="EDF2F4"/>
                </a:solidFill>
                <a:latin typeface="Arial Nova Cond" panose="020B0506020202020204" pitchFamily="34" charset="0"/>
              </a:rPr>
              <a:t>Ginger Ale</a:t>
            </a:r>
            <a:endParaRPr lang="ko-KR" altLang="en-US" sz="6600" dirty="0">
              <a:ln>
                <a:solidFill>
                  <a:srgbClr val="EDF2F4"/>
                </a:solidFill>
              </a:ln>
              <a:solidFill>
                <a:srgbClr val="EDF2F4"/>
              </a:solidFill>
              <a:latin typeface="Arial Nova Cond" panose="020B0506020202020204" pitchFamily="34" charset="0"/>
            </a:endParaRPr>
          </a:p>
        </p:txBody>
      </p:sp>
      <p:pic>
        <p:nvPicPr>
          <p:cNvPr id="5122" name="Picture 2" descr="Canada Dry – Ginger Ale – 2 L – Next Day Shopper">
            <a:extLst>
              <a:ext uri="{FF2B5EF4-FFF2-40B4-BE49-F238E27FC236}">
                <a16:creationId xmlns:a16="http://schemas.microsoft.com/office/drawing/2014/main" id="{F2087560-D6F3-423E-965C-CC63E4777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00" b="96800" l="10000" r="90000">
                        <a14:foregroundMark x1="47200" y1="4300" x2="50300" y2="12200"/>
                        <a14:foregroundMark x1="46700" y1="5000" x2="53600" y2="6400"/>
                        <a14:foregroundMark x1="53600" y1="6400" x2="53500" y2="9400"/>
                        <a14:foregroundMark x1="53800" y1="3600" x2="53800" y2="5600"/>
                        <a14:foregroundMark x1="40600" y1="73300" x2="42100" y2="90900"/>
                        <a14:foregroundMark x1="42100" y1="90900" x2="52400" y2="86800"/>
                        <a14:foregroundMark x1="55400" y1="95400" x2="52200" y2="94000"/>
                        <a14:foregroundMark x1="40746" y1="94016" x2="40000" y2="93300"/>
                        <a14:foregroundMark x1="34000" y1="36100" x2="33900" y2="50200"/>
                        <a14:foregroundMark x1="33900" y1="50200" x2="34000" y2="50600"/>
                        <a14:foregroundMark x1="46800" y1="3500" x2="46700" y2="3500"/>
                        <a14:foregroundMark x1="53800" y1="3200" x2="54000" y2="3300"/>
                        <a14:foregroundMark x1="45700" y1="3300" x2="46100" y2="3300"/>
                        <a14:foregroundMark x1="37500" y1="93500" x2="37400" y2="92400"/>
                        <a14:foregroundMark x1="36927" y1="91752" x2="37640" y2="93322"/>
                        <a14:foregroundMark x1="33500" y1="36000" x2="33900" y2="43800"/>
                        <a14:foregroundMark x1="33900" y1="43800" x2="33300" y2="34300"/>
                        <a14:foregroundMark x1="45800" y1="3100" x2="53200" y2="3600"/>
                        <a14:foregroundMark x1="53200" y1="3600" x2="52600" y2="2900"/>
                        <a14:foregroundMark x1="39400" y1="94600" x2="46700" y2="93800"/>
                        <a14:foregroundMark x1="46700" y1="93800" x2="46800" y2="93800"/>
                        <a14:foregroundMark x1="38100" y1="93600" x2="41100" y2="96100"/>
                        <a14:foregroundMark x1="42200" y1="96800" x2="42200" y2="96800"/>
                        <a14:foregroundMark x1="41800" y1="96800" x2="43500" y2="96300"/>
                        <a14:foregroundMark x1="55100" y1="96800" x2="57100" y2="96100"/>
                        <a14:backgroundMark x1="33800" y1="85700" x2="33800" y2="85700"/>
                        <a14:backgroundMark x1="34300" y1="85800" x2="34000" y2="83600"/>
                        <a14:backgroundMark x1="33500" y1="85300" x2="36300" y2="92000"/>
                        <a14:backgroundMark x1="36300" y1="92000" x2="33600" y2="85100"/>
                        <a14:backgroundMark x1="33600" y1="85100" x2="35500" y2="96700"/>
                        <a14:backgroundMark x1="35500" y1="96700" x2="36400" y2="92200"/>
                        <a14:backgroundMark x1="33200" y1="83900" x2="35100" y2="86000"/>
                        <a14:backgroundMark x1="42403" y1="96800" x2="43500" y2="97400"/>
                        <a14:backgroundMark x1="41109" y1="96092" x2="41937" y2="96545"/>
                        <a14:backgroundMark x1="37100" y1="93900" x2="37505" y2="94122"/>
                        <a14:backgroundMark x1="43500" y1="97400" x2="50700" y2="96500"/>
                        <a14:backgroundMark x1="50700" y1="96500" x2="51800" y2="99700"/>
                        <a14:backgroundMark x1="48200" y1="94600" x2="47400" y2="96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46654"/>
            <a:ext cx="6858000" cy="6858000"/>
          </a:xfrm>
          <a:prstGeom prst="rect">
            <a:avLst/>
          </a:prstGeom>
          <a:noFill/>
          <a:effectLst>
            <a:glow rad="190500">
              <a:srgbClr val="EDF2F4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66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2" fill="hold" nodeType="after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24" dur="400" fill="hold"/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25" dur="400" fill="hold"/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400" fill="hold"/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400" fill="hold"/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2D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6" descr="A&amp;W Root Beer, 12 Fl Oz Cans, 6 Pack | Soft Drinks | Superlo Foods">
            <a:extLst>
              <a:ext uri="{FF2B5EF4-FFF2-40B4-BE49-F238E27FC236}">
                <a16:creationId xmlns:a16="http://schemas.microsoft.com/office/drawing/2014/main" id="{88AA82A0-318A-43AF-B819-D21082735C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63" b="97461" l="9961" r="89844">
                        <a14:foregroundMark x1="55664" y1="6445" x2="42578" y2="6250"/>
                        <a14:foregroundMark x1="42578" y1="6250" x2="36523" y2="7813"/>
                        <a14:foregroundMark x1="33008" y1="83398" x2="40820" y2="93555"/>
                        <a14:foregroundMark x1="40820" y1="93555" x2="50781" y2="97266"/>
                        <a14:foregroundMark x1="50781" y1="97266" x2="59961" y2="90625"/>
                        <a14:foregroundMark x1="59961" y1="90625" x2="60742" y2="89063"/>
                        <a14:foregroundMark x1="66406" y1="92383" x2="56836" y2="96875"/>
                        <a14:foregroundMark x1="56836" y1="96875" x2="39844" y2="97461"/>
                        <a14:foregroundMark x1="74609" y1="78711" x2="75542" y2="66400"/>
                        <a14:foregroundMark x1="64258" y1="4492" x2="53711" y2="1563"/>
                        <a14:foregroundMark x1="53711" y1="1563" x2="43750" y2="1563"/>
                        <a14:foregroundMark x1="43750" y1="1563" x2="38867" y2="5469"/>
                        <a14:foregroundMark x1="24805" y1="70313" x2="25000" y2="70703"/>
                        <a14:backgroundMark x1="77148" y1="65039" x2="76367" y2="66211"/>
                        <a14:backgroundMark x1="76172" y1="66211" x2="75977" y2="66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6"/>
          <a:stretch/>
        </p:blipFill>
        <p:spPr bwMode="auto">
          <a:xfrm>
            <a:off x="454833" y="723900"/>
            <a:ext cx="3650442" cy="364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Crush Cream Soda 355mL - Exotic Knacks">
            <a:extLst>
              <a:ext uri="{FF2B5EF4-FFF2-40B4-BE49-F238E27FC236}">
                <a16:creationId xmlns:a16="http://schemas.microsoft.com/office/drawing/2014/main" id="{8794B2CB-D268-473E-B710-E2E310362D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50" b="98203" l="10000" r="90000">
                        <a14:foregroundMark x1="40000" y1="43047" x2="37500" y2="55234"/>
                        <a14:foregroundMark x1="37500" y1="55234" x2="49141" y2="37813"/>
                        <a14:foregroundMark x1="49141" y1="37813" x2="44063" y2="53047"/>
                        <a14:foregroundMark x1="44063" y1="53047" x2="51641" y2="47969"/>
                        <a14:foregroundMark x1="51641" y1="47969" x2="57891" y2="38359"/>
                        <a14:foregroundMark x1="57891" y1="38359" x2="58359" y2="52422"/>
                        <a14:foregroundMark x1="58359" y1="52422" x2="65078" y2="32109"/>
                        <a14:foregroundMark x1="65078" y1="32109" x2="65078" y2="39063"/>
                        <a14:foregroundMark x1="65078" y1="39063" x2="65703" y2="36563"/>
                        <a14:foregroundMark x1="64688" y1="6797" x2="55703" y2="3047"/>
                        <a14:foregroundMark x1="55703" y1="3047" x2="38516" y2="2969"/>
                        <a14:foregroundMark x1="38516" y1="2969" x2="32344" y2="7187"/>
                        <a14:foregroundMark x1="32344" y1="7187" x2="32344" y2="7891"/>
                        <a14:foregroundMark x1="31250" y1="6094" x2="36641" y2="1719"/>
                        <a14:foregroundMark x1="36641" y1="1719" x2="45234" y2="938"/>
                        <a14:foregroundMark x1="51760" y1="1640" x2="60469" y2="2578"/>
                        <a14:foregroundMark x1="60469" y1="2578" x2="67109" y2="5156"/>
                        <a14:foregroundMark x1="69063" y1="6250" x2="62734" y2="3047"/>
                        <a14:foregroundMark x1="62734" y1="3047" x2="38750" y2="2344"/>
                        <a14:foregroundMark x1="38750" y1="2344" x2="30156" y2="4844"/>
                        <a14:foregroundMark x1="29141" y1="5313" x2="30391" y2="6250"/>
                        <a14:foregroundMark x1="29688" y1="5703" x2="30859" y2="5547"/>
                        <a14:foregroundMark x1="30938" y1="87813" x2="42266" y2="97656"/>
                        <a14:foregroundMark x1="42266" y1="97656" x2="49922" y2="98594"/>
                        <a14:foregroundMark x1="49922" y1="98594" x2="66016" y2="93594"/>
                        <a14:foregroundMark x1="66016" y1="93594" x2="66641" y2="92344"/>
                        <a14:foregroundMark x1="62656" y1="97109" x2="39063" y2="96953"/>
                        <a14:foregroundMark x1="39063" y1="96953" x2="54453" y2="99297"/>
                        <a14:foregroundMark x1="54453" y1="99297" x2="62031" y2="98281"/>
                        <a14:foregroundMark x1="62031" y1="98281" x2="67656" y2="95156"/>
                        <a14:foregroundMark x1="33438" y1="46641" x2="32891" y2="58438"/>
                        <a14:foregroundMark x1="32891" y1="58438" x2="34844" y2="50469"/>
                        <a14:foregroundMark x1="34844" y1="50469" x2="33203" y2="66172"/>
                        <a14:foregroundMark x1="33203" y1="66172" x2="37031" y2="56875"/>
                        <a14:foregroundMark x1="37031" y1="56875" x2="40469" y2="67969"/>
                        <a14:foregroundMark x1="40469" y1="67969" x2="41563" y2="67344"/>
                        <a14:foregroundMark x1="51250" y1="2188" x2="45156" y2="1250"/>
                        <a14:foregroundMark x1="44141" y1="4063" x2="51797" y2="7891"/>
                        <a14:foregroundMark x1="57109" y1="1563" x2="45859" y2="1406"/>
                        <a14:foregroundMark x1="41094" y1="1250" x2="60156" y2="2109"/>
                        <a14:backgroundMark x1="39063" y1="156" x2="40938" y2="0"/>
                        <a14:backgroundMark x1="41689" y1="342" x2="40156" y2="313"/>
                        <a14:backgroundMark x1="61094" y1="703" x2="56513" y2="6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72"/>
          <a:stretch/>
        </p:blipFill>
        <p:spPr bwMode="auto">
          <a:xfrm>
            <a:off x="1990725" y="1662271"/>
            <a:ext cx="4019550" cy="3980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6677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CA0F9ADA-0929-467E-BB8B-1E6DE5615919}"/>
              </a:ext>
            </a:extLst>
          </p:cNvPr>
          <p:cNvGrpSpPr/>
          <p:nvPr/>
        </p:nvGrpSpPr>
        <p:grpSpPr>
          <a:xfrm>
            <a:off x="0" y="-1505072"/>
            <a:ext cx="8204433" cy="10164799"/>
            <a:chOff x="0" y="-1505072"/>
            <a:chExt cx="8204433" cy="10164799"/>
          </a:xfrm>
          <a:effectLst>
            <a:outerShdw blurRad="596900" dist="228600" sx="101000" sy="101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A868F17-21D1-46A1-BFF4-6585A8E5E160}"/>
                </a:ext>
              </a:extLst>
            </p:cNvPr>
            <p:cNvSpPr/>
            <p:nvPr/>
          </p:nvSpPr>
          <p:spPr>
            <a:xfrm>
              <a:off x="0" y="0"/>
              <a:ext cx="8204433" cy="6858000"/>
            </a:xfrm>
            <a:custGeom>
              <a:avLst/>
              <a:gdLst>
                <a:gd name="connsiteX0" fmla="*/ 0 w 8204433"/>
                <a:gd name="connsiteY0" fmla="*/ 0 h 6858000"/>
                <a:gd name="connsiteX1" fmla="*/ 1921079 w 8204433"/>
                <a:gd name="connsiteY1" fmla="*/ 0 h 6858000"/>
                <a:gd name="connsiteX2" fmla="*/ 8204433 w 8204433"/>
                <a:gd name="connsiteY2" fmla="*/ 6858000 h 6858000"/>
                <a:gd name="connsiteX3" fmla="*/ 1921079 w 8204433"/>
                <a:gd name="connsiteY3" fmla="*/ 6858000 h 6858000"/>
                <a:gd name="connsiteX4" fmla="*/ 0 w 8204433"/>
                <a:gd name="connsiteY4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04433" h="6858000">
                  <a:moveTo>
                    <a:pt x="0" y="0"/>
                  </a:moveTo>
                  <a:lnTo>
                    <a:pt x="1921079" y="0"/>
                  </a:lnTo>
                  <a:lnTo>
                    <a:pt x="8204433" y="6858000"/>
                  </a:lnTo>
                  <a:lnTo>
                    <a:pt x="192107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2B2D42"/>
            </a:solidFill>
            <a:ln>
              <a:solidFill>
                <a:srgbClr val="8D99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39171C5-AEC2-4210-8D8D-3AD76E110746}"/>
                </a:ext>
              </a:extLst>
            </p:cNvPr>
            <p:cNvSpPr/>
            <p:nvPr/>
          </p:nvSpPr>
          <p:spPr>
            <a:xfrm rot="19060183">
              <a:off x="5053406" y="-1505072"/>
              <a:ext cx="100949" cy="999380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C4B1211-43BD-4CCF-8C04-773AA78DC997}"/>
                </a:ext>
              </a:extLst>
            </p:cNvPr>
            <p:cNvSpPr/>
            <p:nvPr/>
          </p:nvSpPr>
          <p:spPr>
            <a:xfrm rot="19060183">
              <a:off x="5336831" y="-1334076"/>
              <a:ext cx="45719" cy="9993803"/>
            </a:xfrm>
            <a:prstGeom prst="rect">
              <a:avLst/>
            </a:prstGeom>
            <a:solidFill>
              <a:srgbClr val="D90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E7EAA56-1C03-4D47-9655-31A6739B30F7}"/>
              </a:ext>
            </a:extLst>
          </p:cNvPr>
          <p:cNvSpPr txBox="1"/>
          <p:nvPr/>
        </p:nvSpPr>
        <p:spPr>
          <a:xfrm>
            <a:off x="287639" y="3938480"/>
            <a:ext cx="5378427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8D99AE"/>
                </a:solidFill>
                <a:latin typeface="Arial Nova" panose="020B0504020202020204" pitchFamily="34" charset="0"/>
              </a:rPr>
              <a:t>A sugary liquid from maple trees.  Trees store this liquid to give energy during the winter.  70% of maple syrup is made in Quebec.  </a:t>
            </a:r>
            <a:endParaRPr lang="ko-KR" altLang="en-US" sz="3200" dirty="0">
              <a:solidFill>
                <a:srgbClr val="8D99AE"/>
              </a:solidFill>
              <a:latin typeface="Arial Nova" panose="020B05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A3A18D-9C6C-4BFE-B8A1-4B4DAB31815A}"/>
              </a:ext>
            </a:extLst>
          </p:cNvPr>
          <p:cNvSpPr txBox="1"/>
          <p:nvPr/>
        </p:nvSpPr>
        <p:spPr>
          <a:xfrm>
            <a:off x="866017" y="1449848"/>
            <a:ext cx="2223686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6600" dirty="0">
                <a:ln>
                  <a:solidFill>
                    <a:srgbClr val="EDF2F4"/>
                  </a:solidFill>
                </a:ln>
                <a:solidFill>
                  <a:srgbClr val="EDF2F4"/>
                </a:solidFill>
                <a:latin typeface="Arial Nova Cond" panose="020B0506020202020204" pitchFamily="34" charset="0"/>
              </a:rPr>
              <a:t>Maple</a:t>
            </a:r>
          </a:p>
          <a:p>
            <a:pPr algn="ctr"/>
            <a:r>
              <a:rPr lang="en-US" altLang="ko-KR" sz="6600" dirty="0">
                <a:ln>
                  <a:solidFill>
                    <a:srgbClr val="EDF2F4"/>
                  </a:solidFill>
                </a:ln>
                <a:solidFill>
                  <a:srgbClr val="EDF2F4"/>
                </a:solidFill>
                <a:latin typeface="Arial Nova Cond" panose="020B0506020202020204" pitchFamily="34" charset="0"/>
              </a:rPr>
              <a:t>Syrup</a:t>
            </a:r>
            <a:endParaRPr lang="ko-KR" altLang="en-US" sz="6600" dirty="0">
              <a:ln>
                <a:solidFill>
                  <a:srgbClr val="EDF2F4"/>
                </a:solidFill>
              </a:ln>
              <a:solidFill>
                <a:srgbClr val="EDF2F4"/>
              </a:solidFill>
              <a:latin typeface="Arial Nova Cond" panose="020B0506020202020204" pitchFamily="34" charset="0"/>
            </a:endParaRPr>
          </a:p>
        </p:txBody>
      </p:sp>
      <p:pic>
        <p:nvPicPr>
          <p:cNvPr id="1026" name="Picture 2" descr="Kirkland Signature Organic Pure Maple Syrup, 33.8 oz">
            <a:extLst>
              <a:ext uri="{FF2B5EF4-FFF2-40B4-BE49-F238E27FC236}">
                <a16:creationId xmlns:a16="http://schemas.microsoft.com/office/drawing/2014/main" id="{6D30FAC7-EC98-4E92-93C8-E2FC9262F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17" b="97250" l="10000" r="90000">
                        <a14:foregroundMark x1="26917" y1="49583" x2="26000" y2="72167"/>
                        <a14:foregroundMark x1="26000" y1="72167" x2="26417" y2="72750"/>
                        <a14:foregroundMark x1="28500" y1="85000" x2="32833" y2="91417"/>
                        <a14:foregroundMark x1="32833" y1="91417" x2="49917" y2="93417"/>
                        <a14:foregroundMark x1="49917" y1="93417" x2="64333" y2="90000"/>
                        <a14:foregroundMark x1="64333" y1="90000" x2="67917" y2="84750"/>
                        <a14:foregroundMark x1="39583" y1="96500" x2="54167" y2="97333"/>
                        <a14:foregroundMark x1="54167" y1="97333" x2="59000" y2="96250"/>
                        <a14:foregroundMark x1="73167" y1="51417" x2="73500" y2="85000"/>
                        <a14:foregroundMark x1="45417" y1="4417" x2="54083" y2="8583"/>
                        <a14:foregroundMark x1="54083" y1="8583" x2="51417" y2="4417"/>
                        <a14:foregroundMark x1="70250" y1="47250" x2="66000" y2="61917"/>
                        <a14:foregroundMark x1="66000" y1="61917" x2="66000" y2="6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827" y="356678"/>
            <a:ext cx="6144644" cy="6144644"/>
          </a:xfrm>
          <a:prstGeom prst="rect">
            <a:avLst/>
          </a:prstGeom>
          <a:noFill/>
          <a:effectLst>
            <a:glow rad="190500">
              <a:srgbClr val="EDF2F4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75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2" fill="hold" nodeType="after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24" dur="4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25" dur="4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4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4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965E5C2-815B-4306-A4AF-4EAE23C5986D}"/>
              </a:ext>
            </a:extLst>
          </p:cNvPr>
          <p:cNvGrpSpPr/>
          <p:nvPr/>
        </p:nvGrpSpPr>
        <p:grpSpPr>
          <a:xfrm>
            <a:off x="0" y="-1505072"/>
            <a:ext cx="8204433" cy="10164799"/>
            <a:chOff x="0" y="-1505072"/>
            <a:chExt cx="8204433" cy="10164799"/>
          </a:xfrm>
          <a:effectLst>
            <a:outerShdw blurRad="596900" dist="228600" sx="101000" sy="101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8DE2BBA-6079-4C00-B16A-1DDDCC6358EC}"/>
                </a:ext>
              </a:extLst>
            </p:cNvPr>
            <p:cNvSpPr/>
            <p:nvPr/>
          </p:nvSpPr>
          <p:spPr>
            <a:xfrm>
              <a:off x="0" y="0"/>
              <a:ext cx="8204433" cy="6858000"/>
            </a:xfrm>
            <a:custGeom>
              <a:avLst/>
              <a:gdLst>
                <a:gd name="connsiteX0" fmla="*/ 0 w 8204433"/>
                <a:gd name="connsiteY0" fmla="*/ 0 h 6858000"/>
                <a:gd name="connsiteX1" fmla="*/ 1921079 w 8204433"/>
                <a:gd name="connsiteY1" fmla="*/ 0 h 6858000"/>
                <a:gd name="connsiteX2" fmla="*/ 8204433 w 8204433"/>
                <a:gd name="connsiteY2" fmla="*/ 6858000 h 6858000"/>
                <a:gd name="connsiteX3" fmla="*/ 1921079 w 8204433"/>
                <a:gd name="connsiteY3" fmla="*/ 6858000 h 6858000"/>
                <a:gd name="connsiteX4" fmla="*/ 0 w 8204433"/>
                <a:gd name="connsiteY4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04433" h="6858000">
                  <a:moveTo>
                    <a:pt x="0" y="0"/>
                  </a:moveTo>
                  <a:lnTo>
                    <a:pt x="1921079" y="0"/>
                  </a:lnTo>
                  <a:lnTo>
                    <a:pt x="8204433" y="6858000"/>
                  </a:lnTo>
                  <a:lnTo>
                    <a:pt x="192107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2B2D42"/>
            </a:solidFill>
            <a:ln>
              <a:solidFill>
                <a:srgbClr val="8D99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E0F4842-B779-44E5-BCEA-CA40DFBDA55E}"/>
                </a:ext>
              </a:extLst>
            </p:cNvPr>
            <p:cNvSpPr/>
            <p:nvPr/>
          </p:nvSpPr>
          <p:spPr>
            <a:xfrm rot="19060183">
              <a:off x="5053406" y="-1505072"/>
              <a:ext cx="100949" cy="999380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D007865-7798-473B-9953-E083BA49DB2F}"/>
                </a:ext>
              </a:extLst>
            </p:cNvPr>
            <p:cNvSpPr/>
            <p:nvPr/>
          </p:nvSpPr>
          <p:spPr>
            <a:xfrm rot="19060183">
              <a:off x="5336831" y="-1334076"/>
              <a:ext cx="45719" cy="9993803"/>
            </a:xfrm>
            <a:prstGeom prst="rect">
              <a:avLst/>
            </a:prstGeom>
            <a:solidFill>
              <a:srgbClr val="D90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E7EAA56-1C03-4D47-9655-31A6739B30F7}"/>
              </a:ext>
            </a:extLst>
          </p:cNvPr>
          <p:cNvSpPr txBox="1"/>
          <p:nvPr/>
        </p:nvSpPr>
        <p:spPr>
          <a:xfrm>
            <a:off x="287639" y="4144823"/>
            <a:ext cx="5378427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8D99AE"/>
                </a:solidFill>
                <a:latin typeface="Arial Nova" panose="020B0504020202020204" pitchFamily="34" charset="0"/>
              </a:rPr>
              <a:t>This is a Canadian whisky.  </a:t>
            </a:r>
          </a:p>
          <a:p>
            <a:r>
              <a:rPr lang="en-US" altLang="ko-KR" sz="3200" dirty="0">
                <a:solidFill>
                  <a:srgbClr val="8D99AE"/>
                </a:solidFill>
                <a:latin typeface="Arial Nova" panose="020B0504020202020204" pitchFamily="34" charset="0"/>
              </a:rPr>
              <a:t>It is famous around the world. </a:t>
            </a:r>
            <a:endParaRPr lang="ko-KR" altLang="en-US" sz="3200" dirty="0">
              <a:solidFill>
                <a:srgbClr val="8D99AE"/>
              </a:solidFill>
              <a:latin typeface="Arial Nova" panose="020B05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A3A18D-9C6C-4BFE-B8A1-4B4DAB31815A}"/>
              </a:ext>
            </a:extLst>
          </p:cNvPr>
          <p:cNvSpPr txBox="1"/>
          <p:nvPr/>
        </p:nvSpPr>
        <p:spPr>
          <a:xfrm>
            <a:off x="806840" y="1462424"/>
            <a:ext cx="2342051" cy="212365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dirty="0">
                <a:ln>
                  <a:solidFill>
                    <a:srgbClr val="EDF2F4"/>
                  </a:solidFill>
                </a:ln>
                <a:solidFill>
                  <a:srgbClr val="EDF2F4"/>
                </a:solidFill>
                <a:latin typeface="Arial Nova Cond" panose="020B0506020202020204" pitchFamily="34" charset="0"/>
              </a:rPr>
              <a:t>Crown</a:t>
            </a:r>
          </a:p>
          <a:p>
            <a:pPr algn="ctr"/>
            <a:r>
              <a:rPr lang="en-US" altLang="ko-KR" sz="6600" dirty="0">
                <a:ln>
                  <a:solidFill>
                    <a:srgbClr val="EDF2F4"/>
                  </a:solidFill>
                </a:ln>
                <a:solidFill>
                  <a:srgbClr val="EDF2F4"/>
                </a:solidFill>
                <a:latin typeface="Arial Nova Cond" panose="020B0506020202020204" pitchFamily="34" charset="0"/>
              </a:rPr>
              <a:t>Royal</a:t>
            </a:r>
            <a:endParaRPr lang="ko-KR" altLang="en-US" sz="6600" dirty="0">
              <a:ln>
                <a:solidFill>
                  <a:srgbClr val="EDF2F4"/>
                </a:solidFill>
              </a:ln>
              <a:solidFill>
                <a:srgbClr val="EDF2F4"/>
              </a:solidFill>
              <a:latin typeface="Arial Nova Cond" panose="020B0506020202020204" pitchFamily="34" charset="0"/>
            </a:endParaRPr>
          </a:p>
        </p:txBody>
      </p:sp>
      <p:pic>
        <p:nvPicPr>
          <p:cNvPr id="3074" name="Picture 2" descr="Crown Royal 750ml – Mona Lisa Wine &amp; Liquor">
            <a:extLst>
              <a:ext uri="{FF2B5EF4-FFF2-40B4-BE49-F238E27FC236}">
                <a16:creationId xmlns:a16="http://schemas.microsoft.com/office/drawing/2014/main" id="{85D6A03F-934B-4F60-BAEC-CFF73801B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0" b="93600" l="3500" r="97500">
                        <a14:foregroundMark x1="46500" y1="6100" x2="16800" y2="8200"/>
                        <a14:foregroundMark x1="16800" y1="8200" x2="12800" y2="17300"/>
                        <a14:foregroundMark x1="12800" y1="17300" x2="11400" y2="43000"/>
                        <a14:foregroundMark x1="11400" y1="43000" x2="12900" y2="54600"/>
                        <a14:foregroundMark x1="12900" y1="54600" x2="16900" y2="62700"/>
                        <a14:foregroundMark x1="16900" y1="62700" x2="26300" y2="55700"/>
                        <a14:foregroundMark x1="26300" y1="55700" x2="38900" y2="30600"/>
                        <a14:foregroundMark x1="49900" y1="79300" x2="49600" y2="86700"/>
                        <a14:foregroundMark x1="49600" y1="86700" x2="66600" y2="89700"/>
                        <a14:foregroundMark x1="66600" y1="89700" x2="73000" y2="84100"/>
                        <a14:foregroundMark x1="73000" y1="84100" x2="75700" y2="78800"/>
                        <a14:foregroundMark x1="84300" y1="82500" x2="81300" y2="89200"/>
                        <a14:foregroundMark x1="81300" y1="89200" x2="75200" y2="92600"/>
                        <a14:foregroundMark x1="75200" y1="92600" x2="40000" y2="90800"/>
                        <a14:foregroundMark x1="40000" y1="90800" x2="34000" y2="88300"/>
                        <a14:foregroundMark x1="56300" y1="92900" x2="59400" y2="93300"/>
                        <a14:foregroundMark x1="63100" y1="93500" x2="66300" y2="93500"/>
                        <a14:foregroundMark x1="72900" y1="93600" x2="81900" y2="93500"/>
                        <a14:foregroundMark x1="81900" y1="93500" x2="81900" y2="93500"/>
                        <a14:foregroundMark x1="91000" y1="69700" x2="97600" y2="72800"/>
                        <a14:foregroundMark x1="97600" y1="72800" x2="93100" y2="66800"/>
                        <a14:foregroundMark x1="93100" y1="66800" x2="87500" y2="66300"/>
                        <a14:foregroundMark x1="97500" y1="72800" x2="96700" y2="71400"/>
                        <a14:foregroundMark x1="46400" y1="5000" x2="6800" y2="6300"/>
                        <a14:foregroundMark x1="3500" y1="8200" x2="4300" y2="48900"/>
                        <a14:foregroundMark x1="50600" y1="5400" x2="45800" y2="7900"/>
                        <a14:foregroundMark x1="61300" y1="29400" x2="65700" y2="3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962" y="256689"/>
            <a:ext cx="6344621" cy="6344621"/>
          </a:xfrm>
          <a:prstGeom prst="rect">
            <a:avLst/>
          </a:prstGeom>
          <a:noFill/>
          <a:effectLst>
            <a:glow rad="190500">
              <a:srgbClr val="EDF2F4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149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4" fill="hold" nodeType="after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24" dur="4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25" dur="4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4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4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9D949812-F1CB-42BD-93D3-E61CF3C490AD}"/>
              </a:ext>
            </a:extLst>
          </p:cNvPr>
          <p:cNvGrpSpPr/>
          <p:nvPr/>
        </p:nvGrpSpPr>
        <p:grpSpPr>
          <a:xfrm>
            <a:off x="0" y="-1505072"/>
            <a:ext cx="8204433" cy="10164799"/>
            <a:chOff x="0" y="-1505072"/>
            <a:chExt cx="8204433" cy="10164799"/>
          </a:xfrm>
          <a:effectLst>
            <a:outerShdw blurRad="596900" dist="228600" sx="101000" sy="101000" algn="tl" rotWithShape="0">
              <a:prstClr val="black">
                <a:alpha val="40000"/>
              </a:prstClr>
            </a:outerShdw>
          </a:effectLst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A6493DD-E6AD-4797-9207-F4B5EFBE8216}"/>
                </a:ext>
              </a:extLst>
            </p:cNvPr>
            <p:cNvSpPr/>
            <p:nvPr/>
          </p:nvSpPr>
          <p:spPr>
            <a:xfrm>
              <a:off x="0" y="0"/>
              <a:ext cx="8204433" cy="6858000"/>
            </a:xfrm>
            <a:custGeom>
              <a:avLst/>
              <a:gdLst>
                <a:gd name="connsiteX0" fmla="*/ 0 w 8204433"/>
                <a:gd name="connsiteY0" fmla="*/ 0 h 6858000"/>
                <a:gd name="connsiteX1" fmla="*/ 1921079 w 8204433"/>
                <a:gd name="connsiteY1" fmla="*/ 0 h 6858000"/>
                <a:gd name="connsiteX2" fmla="*/ 8204433 w 8204433"/>
                <a:gd name="connsiteY2" fmla="*/ 6858000 h 6858000"/>
                <a:gd name="connsiteX3" fmla="*/ 1921079 w 8204433"/>
                <a:gd name="connsiteY3" fmla="*/ 6858000 h 6858000"/>
                <a:gd name="connsiteX4" fmla="*/ 0 w 8204433"/>
                <a:gd name="connsiteY4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04433" h="6858000">
                  <a:moveTo>
                    <a:pt x="0" y="0"/>
                  </a:moveTo>
                  <a:lnTo>
                    <a:pt x="1921079" y="0"/>
                  </a:lnTo>
                  <a:lnTo>
                    <a:pt x="8204433" y="6858000"/>
                  </a:lnTo>
                  <a:lnTo>
                    <a:pt x="192107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2B2D42"/>
            </a:solidFill>
            <a:ln>
              <a:solidFill>
                <a:srgbClr val="8D99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95FAF8E-058D-42B3-9545-C41945CC3CB5}"/>
                </a:ext>
              </a:extLst>
            </p:cNvPr>
            <p:cNvSpPr/>
            <p:nvPr/>
          </p:nvSpPr>
          <p:spPr>
            <a:xfrm rot="19060183">
              <a:off x="5053406" y="-1505072"/>
              <a:ext cx="100949" cy="999380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61F50B2-538E-435A-B219-BD3640F8DEA5}"/>
                </a:ext>
              </a:extLst>
            </p:cNvPr>
            <p:cNvSpPr/>
            <p:nvPr/>
          </p:nvSpPr>
          <p:spPr>
            <a:xfrm rot="19060183">
              <a:off x="5336831" y="-1334076"/>
              <a:ext cx="45719" cy="9993803"/>
            </a:xfrm>
            <a:prstGeom prst="rect">
              <a:avLst/>
            </a:prstGeom>
            <a:solidFill>
              <a:srgbClr val="D90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E7EAA56-1C03-4D47-9655-31A6739B30F7}"/>
              </a:ext>
            </a:extLst>
          </p:cNvPr>
          <p:cNvSpPr txBox="1"/>
          <p:nvPr/>
        </p:nvSpPr>
        <p:spPr>
          <a:xfrm>
            <a:off x="287639" y="3573506"/>
            <a:ext cx="5378427" cy="20621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8D99AE"/>
                </a:solidFill>
                <a:latin typeface="Arial Nova" panose="020B0504020202020204" pitchFamily="34" charset="0"/>
              </a:rPr>
              <a:t>The grapes are picked after they are frozen.  This makes the wine very sweet.  You can mix it with ice cream.  </a:t>
            </a:r>
            <a:endParaRPr lang="ko-KR" altLang="en-US" sz="3200" dirty="0">
              <a:solidFill>
                <a:srgbClr val="8D99AE"/>
              </a:solidFill>
              <a:latin typeface="Arial Nova" panose="020B05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A3A18D-9C6C-4BFE-B8A1-4B4DAB31815A}"/>
              </a:ext>
            </a:extLst>
          </p:cNvPr>
          <p:cNvSpPr txBox="1"/>
          <p:nvPr/>
        </p:nvSpPr>
        <p:spPr>
          <a:xfrm>
            <a:off x="441357" y="1970255"/>
            <a:ext cx="3073021" cy="110799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dirty="0">
                <a:ln>
                  <a:solidFill>
                    <a:srgbClr val="EDF2F4"/>
                  </a:solidFill>
                </a:ln>
                <a:solidFill>
                  <a:srgbClr val="EDF2F4"/>
                </a:solidFill>
                <a:latin typeface="Arial Nova Cond" panose="020B0506020202020204" pitchFamily="34" charset="0"/>
              </a:rPr>
              <a:t>Ice Wine</a:t>
            </a:r>
            <a:endParaRPr lang="ko-KR" altLang="en-US" sz="6600" dirty="0">
              <a:ln>
                <a:solidFill>
                  <a:srgbClr val="EDF2F4"/>
                </a:solidFill>
              </a:ln>
              <a:solidFill>
                <a:srgbClr val="EDF2F4"/>
              </a:solidFill>
              <a:latin typeface="Arial Nova Cond" panose="020B0506020202020204" pitchFamily="34" charset="0"/>
            </a:endParaRPr>
          </a:p>
        </p:txBody>
      </p:sp>
      <p:pic>
        <p:nvPicPr>
          <p:cNvPr id="4098" name="Picture 2" descr="42 Ice Wine – Fenn Valley Vineyards">
            <a:extLst>
              <a:ext uri="{FF2B5EF4-FFF2-40B4-BE49-F238E27FC236}">
                <a16:creationId xmlns:a16="http://schemas.microsoft.com/office/drawing/2014/main" id="{9FAAEE63-E7C3-48CA-8F7C-4111F411B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BF6FF"/>
              </a:clrFrom>
              <a:clrTo>
                <a:srgbClr val="EBF6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5000" l="10000" r="90000">
                        <a14:foregroundMark x1="44300" y1="92100" x2="51400" y2="93600"/>
                        <a14:foregroundMark x1="51400" y1="93600" x2="54300" y2="85900"/>
                        <a14:foregroundMark x1="54300" y1="85900" x2="49150" y2="32100"/>
                        <a14:foregroundMark x1="40850" y1="93600" x2="47750" y2="94750"/>
                        <a14:foregroundMark x1="47750" y1="94750" x2="56650" y2="93850"/>
                        <a14:foregroundMark x1="43600" y1="94850" x2="45000" y2="95000"/>
                        <a14:backgroundMark x1="58200" y1="93200" x2="56250" y2="95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904" y="-1017124"/>
            <a:ext cx="8037049" cy="8037049"/>
          </a:xfrm>
          <a:prstGeom prst="rect">
            <a:avLst/>
          </a:prstGeom>
          <a:noFill/>
          <a:effectLst>
            <a:glow rad="190500">
              <a:srgbClr val="EDF2F4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853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2" fill="hold" nodeType="after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24" dur="400" fill="hold"/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25" dur="400" fill="hold"/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400" fill="hold"/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400" fill="hold"/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F89CC61-A410-40BF-8773-39D036F9BD23}"/>
              </a:ext>
            </a:extLst>
          </p:cNvPr>
          <p:cNvGrpSpPr/>
          <p:nvPr/>
        </p:nvGrpSpPr>
        <p:grpSpPr>
          <a:xfrm>
            <a:off x="0" y="-1505072"/>
            <a:ext cx="8204433" cy="10164799"/>
            <a:chOff x="0" y="-1505072"/>
            <a:chExt cx="8204433" cy="10164799"/>
          </a:xfrm>
          <a:effectLst>
            <a:outerShdw blurRad="596900" dist="228600" sx="101000" sy="101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167FEF1-25FB-49FD-8DF3-0E7AEA93A48A}"/>
                </a:ext>
              </a:extLst>
            </p:cNvPr>
            <p:cNvSpPr/>
            <p:nvPr/>
          </p:nvSpPr>
          <p:spPr>
            <a:xfrm>
              <a:off x="0" y="0"/>
              <a:ext cx="8204433" cy="6858000"/>
            </a:xfrm>
            <a:custGeom>
              <a:avLst/>
              <a:gdLst>
                <a:gd name="connsiteX0" fmla="*/ 0 w 8204433"/>
                <a:gd name="connsiteY0" fmla="*/ 0 h 6858000"/>
                <a:gd name="connsiteX1" fmla="*/ 1921079 w 8204433"/>
                <a:gd name="connsiteY1" fmla="*/ 0 h 6858000"/>
                <a:gd name="connsiteX2" fmla="*/ 8204433 w 8204433"/>
                <a:gd name="connsiteY2" fmla="*/ 6858000 h 6858000"/>
                <a:gd name="connsiteX3" fmla="*/ 1921079 w 8204433"/>
                <a:gd name="connsiteY3" fmla="*/ 6858000 h 6858000"/>
                <a:gd name="connsiteX4" fmla="*/ 0 w 8204433"/>
                <a:gd name="connsiteY4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04433" h="6858000">
                  <a:moveTo>
                    <a:pt x="0" y="0"/>
                  </a:moveTo>
                  <a:lnTo>
                    <a:pt x="1921079" y="0"/>
                  </a:lnTo>
                  <a:lnTo>
                    <a:pt x="8204433" y="6858000"/>
                  </a:lnTo>
                  <a:lnTo>
                    <a:pt x="192107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2B2D42"/>
            </a:solidFill>
            <a:ln>
              <a:solidFill>
                <a:srgbClr val="8D99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53F47D6-A17A-4EAC-BE51-9F956B179700}"/>
                </a:ext>
              </a:extLst>
            </p:cNvPr>
            <p:cNvSpPr/>
            <p:nvPr/>
          </p:nvSpPr>
          <p:spPr>
            <a:xfrm rot="19060183">
              <a:off x="5053406" y="-1505072"/>
              <a:ext cx="100949" cy="999380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DDC65F7-2BB7-4961-A2E8-1587211A08A3}"/>
                </a:ext>
              </a:extLst>
            </p:cNvPr>
            <p:cNvSpPr/>
            <p:nvPr/>
          </p:nvSpPr>
          <p:spPr>
            <a:xfrm rot="19060183">
              <a:off x="5336831" y="-1334076"/>
              <a:ext cx="45719" cy="9993803"/>
            </a:xfrm>
            <a:prstGeom prst="rect">
              <a:avLst/>
            </a:prstGeom>
            <a:solidFill>
              <a:srgbClr val="D90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E7EAA56-1C03-4D47-9655-31A6739B30F7}"/>
              </a:ext>
            </a:extLst>
          </p:cNvPr>
          <p:cNvSpPr txBox="1"/>
          <p:nvPr/>
        </p:nvSpPr>
        <p:spPr>
          <a:xfrm>
            <a:off x="287639" y="3802322"/>
            <a:ext cx="5378427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8D99AE"/>
                </a:solidFill>
                <a:latin typeface="Arial Nova" panose="020B0504020202020204" pitchFamily="34" charset="0"/>
              </a:rPr>
              <a:t>Tim Horton was a hockey player a long time ago.  </a:t>
            </a:r>
          </a:p>
          <a:p>
            <a:r>
              <a:rPr lang="en-US" altLang="ko-KR" sz="3200" dirty="0">
                <a:solidFill>
                  <a:srgbClr val="8D99AE"/>
                </a:solidFill>
                <a:latin typeface="Arial Nova" panose="020B0504020202020204" pitchFamily="34" charset="0"/>
              </a:rPr>
              <a:t>Now there is a chain of coffee shops named after him.  They are very popular.  </a:t>
            </a:r>
            <a:endParaRPr lang="ko-KR" altLang="en-US" sz="3200" dirty="0">
              <a:solidFill>
                <a:srgbClr val="8D99AE"/>
              </a:solidFill>
              <a:latin typeface="Arial Nova" panose="020B05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A3A18D-9C6C-4BFE-B8A1-4B4DAB31815A}"/>
              </a:ext>
            </a:extLst>
          </p:cNvPr>
          <p:cNvSpPr txBox="1"/>
          <p:nvPr/>
        </p:nvSpPr>
        <p:spPr>
          <a:xfrm>
            <a:off x="531250" y="1462424"/>
            <a:ext cx="2893228" cy="212365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dirty="0">
                <a:ln>
                  <a:solidFill>
                    <a:srgbClr val="EDF2F4"/>
                  </a:solidFill>
                </a:ln>
                <a:solidFill>
                  <a:srgbClr val="EDF2F4"/>
                </a:solidFill>
                <a:latin typeface="Arial Nova Cond" panose="020B0506020202020204" pitchFamily="34" charset="0"/>
              </a:rPr>
              <a:t>Tim </a:t>
            </a:r>
          </a:p>
          <a:p>
            <a:pPr algn="ctr"/>
            <a:r>
              <a:rPr lang="en-US" altLang="ko-KR" sz="6600" dirty="0">
                <a:ln>
                  <a:solidFill>
                    <a:srgbClr val="EDF2F4"/>
                  </a:solidFill>
                </a:ln>
                <a:solidFill>
                  <a:srgbClr val="EDF2F4"/>
                </a:solidFill>
                <a:latin typeface="Arial Nova Cond" panose="020B0506020202020204" pitchFamily="34" charset="0"/>
              </a:rPr>
              <a:t>Hortons</a:t>
            </a:r>
            <a:endParaRPr lang="ko-KR" altLang="en-US" sz="6600" dirty="0">
              <a:ln>
                <a:solidFill>
                  <a:srgbClr val="EDF2F4"/>
                </a:solidFill>
              </a:ln>
              <a:solidFill>
                <a:srgbClr val="EDF2F4"/>
              </a:solidFill>
              <a:latin typeface="Arial Nova Cond" panose="020B0506020202020204" pitchFamily="34" charset="0"/>
            </a:endParaRPr>
          </a:p>
        </p:txBody>
      </p:sp>
      <p:pic>
        <p:nvPicPr>
          <p:cNvPr id="6146" name="Picture 2" descr="Double, double and doughnuts: Tim Hortons seeks return to its ...">
            <a:extLst>
              <a:ext uri="{FF2B5EF4-FFF2-40B4-BE49-F238E27FC236}">
                <a16:creationId xmlns:a16="http://schemas.microsoft.com/office/drawing/2014/main" id="{550995BA-5AB6-44C2-BBCD-FF54D8CDA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0" b="96650" l="6867" r="99900">
                        <a14:foregroundMark x1="37300" y1="3750" x2="31500" y2="6200"/>
                        <a14:foregroundMark x1="31500" y1="6200" x2="27067" y2="14650"/>
                        <a14:foregroundMark x1="27067" y1="14650" x2="25733" y2="26300"/>
                        <a14:foregroundMark x1="25733" y1="26300" x2="22067" y2="34100"/>
                        <a14:foregroundMark x1="22067" y1="34100" x2="21167" y2="54100"/>
                        <a14:foregroundMark x1="21167" y1="54100" x2="23567" y2="61450"/>
                        <a14:foregroundMark x1="23567" y1="61450" x2="28267" y2="64950"/>
                        <a14:foregroundMark x1="28267" y1="64950" x2="29633" y2="64850"/>
                        <a14:foregroundMark x1="39267" y1="64850" x2="73800" y2="86250"/>
                        <a14:foregroundMark x1="73800" y1="86250" x2="73800" y2="86250"/>
                        <a14:foregroundMark x1="92300" y1="89300" x2="99900" y2="37100"/>
                        <a14:foregroundMark x1="86400" y1="4600" x2="34367" y2="2350"/>
                        <a14:foregroundMark x1="12867" y1="30300" x2="13333" y2="65850"/>
                        <a14:foregroundMark x1="13333" y1="65850" x2="14633" y2="74100"/>
                        <a14:foregroundMark x1="14633" y1="74100" x2="17400" y2="81350"/>
                        <a14:foregroundMark x1="17400" y1="81350" x2="23400" y2="81700"/>
                        <a14:foregroundMark x1="23400" y1="81700" x2="27700" y2="80150"/>
                        <a14:foregroundMark x1="30000" y1="85000" x2="35633" y2="60200"/>
                        <a14:foregroundMark x1="35633" y1="60200" x2="38333" y2="31550"/>
                        <a14:foregroundMark x1="34067" y1="33350" x2="25533" y2="42050"/>
                        <a14:foregroundMark x1="25533" y1="42050" x2="60233" y2="45550"/>
                        <a14:foregroundMark x1="60233" y1="45550" x2="40467" y2="60300"/>
                        <a14:foregroundMark x1="40467" y1="60300" x2="57300" y2="65750"/>
                        <a14:foregroundMark x1="57300" y1="65750" x2="43300" y2="72600"/>
                        <a14:foregroundMark x1="43300" y1="72600" x2="47800" y2="74750"/>
                        <a14:foregroundMark x1="47800" y1="74750" x2="43601" y2="77430"/>
                        <a14:foregroundMark x1="44615" y1="78869" x2="85533" y2="80450"/>
                        <a14:foregroundMark x1="85533" y1="80450" x2="79967" y2="89100"/>
                        <a14:foregroundMark x1="79967" y1="89100" x2="83867" y2="94900"/>
                        <a14:foregroundMark x1="83867" y1="94900" x2="71367" y2="95600"/>
                        <a14:foregroundMark x1="71367" y1="95600" x2="72700" y2="91100"/>
                        <a14:foregroundMark x1="67400" y1="84150" x2="62067" y2="84700"/>
                        <a14:foregroundMark x1="62067" y1="84700" x2="72100" y2="86400"/>
                        <a14:foregroundMark x1="72100" y1="86400" x2="66267" y2="92600"/>
                        <a14:foregroundMark x1="66267" y1="92600" x2="94633" y2="88150"/>
                        <a14:foregroundMark x1="94633" y1="88150" x2="98400" y2="84100"/>
                        <a14:foregroundMark x1="98400" y1="84100" x2="94533" y2="96650"/>
                        <a14:foregroundMark x1="94533" y1="96650" x2="95367" y2="85550"/>
                        <a14:foregroundMark x1="22600" y1="8050" x2="6933" y2="20100"/>
                        <a14:foregroundMark x1="6933" y1="20100" x2="6867" y2="27150"/>
                        <a14:foregroundMark x1="6867" y1="27150" x2="11100" y2="55150"/>
                        <a14:foregroundMark x1="16033" y1="6100" x2="28233" y2="550"/>
                        <a14:foregroundMark x1="28233" y1="550" x2="28233" y2="550"/>
                        <a14:foregroundMark x1="28900" y1="1650" x2="15633" y2="4850"/>
                        <a14:foregroundMark x1="15633" y1="4850" x2="15633" y2="4850"/>
                        <a14:backgroundMark x1="50633" y1="92200" x2="56200" y2="99850"/>
                        <a14:backgroundMark x1="53133" y1="91650" x2="50467" y2="87200"/>
                        <a14:backgroundMark x1="41933" y1="77800" x2="45100" y2="83050"/>
                        <a14:backgroundMark x1="41467" y1="76950" x2="41400" y2="80150"/>
                        <a14:backgroundMark x1="42133" y1="76650" x2="43533" y2="78450"/>
                        <a14:backgroundMark x1="43533" y1="78200" x2="44167" y2="80150"/>
                        <a14:backgroundMark x1="43600" y1="78200" x2="43067" y2="79050"/>
                        <a14:backgroundMark x1="45100" y1="80150" x2="44167" y2="784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216" y="0"/>
            <a:ext cx="10287000" cy="6858000"/>
          </a:xfrm>
          <a:prstGeom prst="rect">
            <a:avLst/>
          </a:prstGeom>
          <a:noFill/>
          <a:effectLst>
            <a:glow rad="190500">
              <a:srgbClr val="EDF2F4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187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2" fill="hold" nodeType="after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24" dur="400" fill="hold"/>
                                            <p:tgtEl>
                                              <p:spTgt spid="61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25" dur="400" fill="hold"/>
                                            <p:tgtEl>
                                              <p:spTgt spid="61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400" fill="hold"/>
                                            <p:tgtEl>
                                              <p:spTgt spid="61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400" fill="hold"/>
                                            <p:tgtEl>
                                              <p:spTgt spid="61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2D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CD38FB-C3B5-4E01-9A53-9119B3C41C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72" t="15417" r="1250" b="18194"/>
          <a:stretch/>
        </p:blipFill>
        <p:spPr>
          <a:xfrm>
            <a:off x="502702" y="338137"/>
            <a:ext cx="11186596" cy="618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6591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8F168226-1190-49A9-AA40-2E88A2329661}"/>
              </a:ext>
            </a:extLst>
          </p:cNvPr>
          <p:cNvGrpSpPr/>
          <p:nvPr/>
        </p:nvGrpSpPr>
        <p:grpSpPr>
          <a:xfrm>
            <a:off x="0" y="-1505072"/>
            <a:ext cx="8204433" cy="10164799"/>
            <a:chOff x="0" y="-1505072"/>
            <a:chExt cx="8204433" cy="10164799"/>
          </a:xfrm>
          <a:effectLst>
            <a:outerShdw blurRad="596900" dist="228600" sx="101000" sy="101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A19EBFD-7EC4-43C7-8BE7-2B0EFA61109B}"/>
                </a:ext>
              </a:extLst>
            </p:cNvPr>
            <p:cNvSpPr/>
            <p:nvPr/>
          </p:nvSpPr>
          <p:spPr>
            <a:xfrm>
              <a:off x="0" y="0"/>
              <a:ext cx="8204433" cy="6858000"/>
            </a:xfrm>
            <a:custGeom>
              <a:avLst/>
              <a:gdLst>
                <a:gd name="connsiteX0" fmla="*/ 0 w 8204433"/>
                <a:gd name="connsiteY0" fmla="*/ 0 h 6858000"/>
                <a:gd name="connsiteX1" fmla="*/ 1921079 w 8204433"/>
                <a:gd name="connsiteY1" fmla="*/ 0 h 6858000"/>
                <a:gd name="connsiteX2" fmla="*/ 8204433 w 8204433"/>
                <a:gd name="connsiteY2" fmla="*/ 6858000 h 6858000"/>
                <a:gd name="connsiteX3" fmla="*/ 1921079 w 8204433"/>
                <a:gd name="connsiteY3" fmla="*/ 6858000 h 6858000"/>
                <a:gd name="connsiteX4" fmla="*/ 0 w 8204433"/>
                <a:gd name="connsiteY4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04433" h="6858000">
                  <a:moveTo>
                    <a:pt x="0" y="0"/>
                  </a:moveTo>
                  <a:lnTo>
                    <a:pt x="1921079" y="0"/>
                  </a:lnTo>
                  <a:lnTo>
                    <a:pt x="8204433" y="6858000"/>
                  </a:lnTo>
                  <a:lnTo>
                    <a:pt x="192107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2B2D42"/>
            </a:solidFill>
            <a:ln>
              <a:solidFill>
                <a:srgbClr val="8D99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2D84DA1-DA8E-45C3-911C-A47D5566218C}"/>
                </a:ext>
              </a:extLst>
            </p:cNvPr>
            <p:cNvSpPr/>
            <p:nvPr/>
          </p:nvSpPr>
          <p:spPr>
            <a:xfrm rot="19060183">
              <a:off x="5053406" y="-1505072"/>
              <a:ext cx="100949" cy="999380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CC51A8F-5B98-411D-9ACC-AECA91B1F597}"/>
                </a:ext>
              </a:extLst>
            </p:cNvPr>
            <p:cNvSpPr/>
            <p:nvPr/>
          </p:nvSpPr>
          <p:spPr>
            <a:xfrm rot="19060183">
              <a:off x="5336831" y="-1334076"/>
              <a:ext cx="45719" cy="9993803"/>
            </a:xfrm>
            <a:prstGeom prst="rect">
              <a:avLst/>
            </a:prstGeom>
            <a:solidFill>
              <a:srgbClr val="D90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2050" name="Picture 2" descr="Poutine Recipe | Chuck Hughes | Food Network">
            <a:extLst>
              <a:ext uri="{FF2B5EF4-FFF2-40B4-BE49-F238E27FC236}">
                <a16:creationId xmlns:a16="http://schemas.microsoft.com/office/drawing/2014/main" id="{D889B5C3-ACAA-4DFB-B6B3-FCB871A83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57" b="90909" l="8117" r="94643">
                        <a14:foregroundMark x1="10390" y1="56061" x2="9578" y2="67100"/>
                        <a14:foregroundMark x1="9578" y1="67100" x2="9578" y2="67100"/>
                        <a14:foregroundMark x1="11364" y1="70563" x2="8279" y2="61039"/>
                        <a14:foregroundMark x1="89610" y1="53030" x2="90422" y2="34199"/>
                        <a14:foregroundMark x1="94805" y1="34416" x2="92045" y2="36364"/>
                        <a14:foregroundMark x1="74838" y1="77056" x2="83442" y2="66883"/>
                        <a14:foregroundMark x1="31169" y1="88745" x2="39448" y2="89610"/>
                        <a14:foregroundMark x1="39448" y1="89610" x2="34903" y2="90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44688" y="-236246"/>
            <a:ext cx="8294962" cy="6221221"/>
          </a:xfrm>
          <a:prstGeom prst="rect">
            <a:avLst/>
          </a:prstGeom>
          <a:noFill/>
          <a:effectLst>
            <a:glow rad="190500">
              <a:srgbClr val="EDF2F4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7EAA56-1C03-4D47-9655-31A6739B30F7}"/>
              </a:ext>
            </a:extLst>
          </p:cNvPr>
          <p:cNvSpPr txBox="1"/>
          <p:nvPr/>
        </p:nvSpPr>
        <p:spPr>
          <a:xfrm>
            <a:off x="287639" y="3573506"/>
            <a:ext cx="5378427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8D99AE"/>
                </a:solidFill>
                <a:latin typeface="Arial Nova" panose="020B0504020202020204" pitchFamily="34" charset="0"/>
              </a:rPr>
              <a:t>Poutine is French fries covered in cheese curds and gravy sauce.  After maple syrup, this is the most famous Canadian food.  </a:t>
            </a:r>
            <a:endParaRPr lang="ko-KR" altLang="en-US" sz="3200" dirty="0">
              <a:solidFill>
                <a:srgbClr val="8D99AE"/>
              </a:solidFill>
              <a:latin typeface="Arial Nova" panose="020B05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A3A18D-9C6C-4BFE-B8A1-4B4DAB31815A}"/>
              </a:ext>
            </a:extLst>
          </p:cNvPr>
          <p:cNvSpPr txBox="1"/>
          <p:nvPr/>
        </p:nvSpPr>
        <p:spPr>
          <a:xfrm>
            <a:off x="623868" y="1970255"/>
            <a:ext cx="270798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6600" dirty="0">
                <a:ln>
                  <a:solidFill>
                    <a:srgbClr val="EDF2F4"/>
                  </a:solidFill>
                </a:ln>
                <a:solidFill>
                  <a:srgbClr val="EDF2F4"/>
                </a:solidFill>
                <a:latin typeface="Arial Nova Cond" panose="020B0506020202020204" pitchFamily="34" charset="0"/>
              </a:rPr>
              <a:t>Poutine</a:t>
            </a:r>
            <a:endParaRPr lang="ko-KR" altLang="en-US" sz="6600" dirty="0">
              <a:ln>
                <a:solidFill>
                  <a:srgbClr val="EDF2F4"/>
                </a:solidFill>
              </a:ln>
              <a:solidFill>
                <a:srgbClr val="EDF2F4"/>
              </a:solidFill>
              <a:latin typeface="Arial Nova Cond" panose="020B05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4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1" fill="hold" nodeType="after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24" dur="4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25" dur="4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4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4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E2321E8-1C12-4B76-A5C6-C3E9206A8B5D}"/>
              </a:ext>
            </a:extLst>
          </p:cNvPr>
          <p:cNvGrpSpPr/>
          <p:nvPr/>
        </p:nvGrpSpPr>
        <p:grpSpPr>
          <a:xfrm>
            <a:off x="0" y="-1505072"/>
            <a:ext cx="8204433" cy="10164799"/>
            <a:chOff x="0" y="-1505072"/>
            <a:chExt cx="8204433" cy="10164799"/>
          </a:xfrm>
          <a:effectLst>
            <a:outerShdw blurRad="596900" dist="228600" sx="101000" sy="101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EAC0B20-5601-4EAC-935E-CD8CCAB68B79}"/>
                </a:ext>
              </a:extLst>
            </p:cNvPr>
            <p:cNvSpPr/>
            <p:nvPr/>
          </p:nvSpPr>
          <p:spPr>
            <a:xfrm>
              <a:off x="0" y="0"/>
              <a:ext cx="8204433" cy="6858000"/>
            </a:xfrm>
            <a:custGeom>
              <a:avLst/>
              <a:gdLst>
                <a:gd name="connsiteX0" fmla="*/ 0 w 8204433"/>
                <a:gd name="connsiteY0" fmla="*/ 0 h 6858000"/>
                <a:gd name="connsiteX1" fmla="*/ 1921079 w 8204433"/>
                <a:gd name="connsiteY1" fmla="*/ 0 h 6858000"/>
                <a:gd name="connsiteX2" fmla="*/ 8204433 w 8204433"/>
                <a:gd name="connsiteY2" fmla="*/ 6858000 h 6858000"/>
                <a:gd name="connsiteX3" fmla="*/ 1921079 w 8204433"/>
                <a:gd name="connsiteY3" fmla="*/ 6858000 h 6858000"/>
                <a:gd name="connsiteX4" fmla="*/ 0 w 8204433"/>
                <a:gd name="connsiteY4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04433" h="6858000">
                  <a:moveTo>
                    <a:pt x="0" y="0"/>
                  </a:moveTo>
                  <a:lnTo>
                    <a:pt x="1921079" y="0"/>
                  </a:lnTo>
                  <a:lnTo>
                    <a:pt x="8204433" y="6858000"/>
                  </a:lnTo>
                  <a:lnTo>
                    <a:pt x="192107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2B2D42"/>
            </a:solidFill>
            <a:ln>
              <a:solidFill>
                <a:srgbClr val="8D99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D5A9AE7-8F64-44DA-AE1D-D99FB25629F7}"/>
                </a:ext>
              </a:extLst>
            </p:cNvPr>
            <p:cNvSpPr/>
            <p:nvPr/>
          </p:nvSpPr>
          <p:spPr>
            <a:xfrm rot="19060183">
              <a:off x="5053406" y="-1505072"/>
              <a:ext cx="100949" cy="999380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2EC47A2-DEB6-4B7F-948F-741158AB02E4}"/>
                </a:ext>
              </a:extLst>
            </p:cNvPr>
            <p:cNvSpPr/>
            <p:nvPr/>
          </p:nvSpPr>
          <p:spPr>
            <a:xfrm rot="19060183">
              <a:off x="5336831" y="-1334076"/>
              <a:ext cx="45719" cy="9993803"/>
            </a:xfrm>
            <a:prstGeom prst="rect">
              <a:avLst/>
            </a:prstGeom>
            <a:solidFill>
              <a:srgbClr val="D90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E7EAA56-1C03-4D47-9655-31A6739B30F7}"/>
              </a:ext>
            </a:extLst>
          </p:cNvPr>
          <p:cNvSpPr txBox="1"/>
          <p:nvPr/>
        </p:nvSpPr>
        <p:spPr>
          <a:xfrm>
            <a:off x="287639" y="3945798"/>
            <a:ext cx="5378427" cy="20621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8D99AE"/>
                </a:solidFill>
                <a:latin typeface="Arial Nova" panose="020B0504020202020204" pitchFamily="34" charset="0"/>
              </a:rPr>
              <a:t>This is a strange flavor of potato chip.  It doesn’t take too much like ketchup to me, but it is delicious.  </a:t>
            </a:r>
            <a:endParaRPr lang="ko-KR" altLang="en-US" sz="3200" dirty="0">
              <a:solidFill>
                <a:srgbClr val="8D99AE"/>
              </a:solidFill>
              <a:latin typeface="Arial Nova" panose="020B05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A3A18D-9C6C-4BFE-B8A1-4B4DAB31815A}"/>
              </a:ext>
            </a:extLst>
          </p:cNvPr>
          <p:cNvSpPr txBox="1"/>
          <p:nvPr/>
        </p:nvSpPr>
        <p:spPr>
          <a:xfrm>
            <a:off x="511882" y="1449848"/>
            <a:ext cx="2931956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6600" dirty="0">
                <a:ln>
                  <a:solidFill>
                    <a:srgbClr val="EDF2F4"/>
                  </a:solidFill>
                </a:ln>
                <a:solidFill>
                  <a:srgbClr val="EDF2F4"/>
                </a:solidFill>
                <a:latin typeface="Arial Nova Cond" panose="020B0506020202020204" pitchFamily="34" charset="0"/>
              </a:rPr>
              <a:t>Ketchup</a:t>
            </a:r>
          </a:p>
          <a:p>
            <a:pPr algn="ctr"/>
            <a:r>
              <a:rPr lang="en-US" altLang="ko-KR" sz="6600" dirty="0">
                <a:ln>
                  <a:solidFill>
                    <a:srgbClr val="EDF2F4"/>
                  </a:solidFill>
                </a:ln>
                <a:solidFill>
                  <a:srgbClr val="EDF2F4"/>
                </a:solidFill>
                <a:latin typeface="Arial Nova Cond" panose="020B0506020202020204" pitchFamily="34" charset="0"/>
              </a:rPr>
              <a:t>Chips</a:t>
            </a:r>
            <a:endParaRPr lang="ko-KR" altLang="en-US" sz="6600" dirty="0">
              <a:ln>
                <a:solidFill>
                  <a:srgbClr val="EDF2F4"/>
                </a:solidFill>
              </a:ln>
              <a:solidFill>
                <a:srgbClr val="EDF2F4"/>
              </a:solidFill>
              <a:latin typeface="Arial Nova Cond" panose="020B0506020202020204" pitchFamily="34" charset="0"/>
            </a:endParaRPr>
          </a:p>
        </p:txBody>
      </p:sp>
      <p:pic>
        <p:nvPicPr>
          <p:cNvPr id="18434" name="Picture 2" descr="Amazon.com: Canadian Lays Potato Chips, Ketchup, Large Family size ...">
            <a:extLst>
              <a:ext uri="{FF2B5EF4-FFF2-40B4-BE49-F238E27FC236}">
                <a16:creationId xmlns:a16="http://schemas.microsoft.com/office/drawing/2014/main" id="{03E2EBFD-F57B-44F0-AA5E-72BFB7FAF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0" b="96221" l="10000" r="99286">
                        <a14:foregroundMark x1="90179" y1="8637" x2="79643" y2="4993"/>
                        <a14:foregroundMark x1="79643" y1="4993" x2="17500" y2="4049"/>
                        <a14:foregroundMark x1="17500" y1="4049" x2="11071" y2="10661"/>
                        <a14:foregroundMark x1="11071" y1="10661" x2="18571" y2="25101"/>
                        <a14:foregroundMark x1="18571" y1="25101" x2="17500" y2="74224"/>
                        <a14:foregroundMark x1="17500" y1="74224" x2="13214" y2="80837"/>
                        <a14:foregroundMark x1="13214" y1="80837" x2="13393" y2="87854"/>
                        <a14:foregroundMark x1="13393" y1="87854" x2="21786" y2="91093"/>
                        <a14:foregroundMark x1="21786" y1="91093" x2="53393" y2="91093"/>
                        <a14:foregroundMark x1="53393" y1="91093" x2="63929" y2="90958"/>
                        <a14:foregroundMark x1="63929" y1="90958" x2="75536" y2="91633"/>
                        <a14:foregroundMark x1="75536" y1="91633" x2="85179" y2="89339"/>
                        <a14:foregroundMark x1="85179" y1="89339" x2="84286" y2="19298"/>
                        <a14:foregroundMark x1="84286" y1="19298" x2="90179" y2="8772"/>
                        <a14:foregroundMark x1="80357" y1="4723" x2="35714" y2="4723"/>
                        <a14:foregroundMark x1="35714" y1="4723" x2="23571" y2="9312"/>
                        <a14:foregroundMark x1="23571" y1="9312" x2="36964" y2="9717"/>
                        <a14:foregroundMark x1="36964" y1="9717" x2="59286" y2="6883"/>
                        <a14:foregroundMark x1="59286" y1="6883" x2="57679" y2="8907"/>
                        <a14:foregroundMark x1="29464" y1="12281" x2="21250" y2="15520"/>
                        <a14:foregroundMark x1="21250" y1="15520" x2="21250" y2="15520"/>
                        <a14:foregroundMark x1="28571" y1="17139" x2="42500" y2="18219"/>
                        <a14:foregroundMark x1="42500" y1="18219" x2="35536" y2="22942"/>
                        <a14:foregroundMark x1="35536" y1="22942" x2="61964" y2="24022"/>
                        <a14:foregroundMark x1="61964" y1="24022" x2="48393" y2="29285"/>
                        <a14:foregroundMark x1="48393" y1="29285" x2="63393" y2="30229"/>
                        <a14:foregroundMark x1="63393" y1="30229" x2="49107" y2="41700"/>
                        <a14:foregroundMark x1="49107" y1="41700" x2="59464" y2="45749"/>
                        <a14:foregroundMark x1="59464" y1="45749" x2="31607" y2="52632"/>
                        <a14:foregroundMark x1="31607" y1="52632" x2="54286" y2="54386"/>
                        <a14:foregroundMark x1="62857" y1="42240" x2="61964" y2="33738"/>
                        <a14:foregroundMark x1="61964" y1="33738" x2="46071" y2="31039"/>
                        <a14:foregroundMark x1="46071" y1="31039" x2="31071" y2="36572"/>
                        <a14:foregroundMark x1="31071" y1="36572" x2="47143" y2="23212"/>
                        <a14:foregroundMark x1="47143" y1="23212" x2="31607" y2="26586"/>
                        <a14:foregroundMark x1="31607" y1="26586" x2="57857" y2="26856"/>
                        <a14:foregroundMark x1="57857" y1="26856" x2="71964" y2="20513"/>
                        <a14:foregroundMark x1="94464" y1="3239" x2="92679" y2="3104"/>
                        <a14:foregroundMark x1="92857" y1="2294" x2="91250" y2="1619"/>
                        <a14:foregroundMark x1="93750" y1="1080" x2="85893" y2="4993"/>
                        <a14:foregroundMark x1="88118" y1="5398" x2="95536" y2="6748"/>
                        <a14:foregroundMark x1="85893" y1="4993" x2="88118" y2="5398"/>
                        <a14:foregroundMark x1="95536" y1="6748" x2="89821" y2="1889"/>
                        <a14:foregroundMark x1="95357" y1="3239" x2="99464" y2="4184"/>
                        <a14:foregroundMark x1="94464" y1="4588" x2="93750" y2="7018"/>
                        <a14:foregroundMark x1="89643" y1="2024" x2="98750" y2="3644"/>
                        <a14:foregroundMark x1="98750" y1="3644" x2="96071" y2="7557"/>
                        <a14:foregroundMark x1="88750" y1="2159" x2="89286" y2="540"/>
                        <a14:foregroundMark x1="37679" y1="61134" x2="60714" y2="58165"/>
                        <a14:foregroundMark x1="60714" y1="58165" x2="51786" y2="62213"/>
                        <a14:foregroundMark x1="51786" y1="62213" x2="62679" y2="62348"/>
                        <a14:foregroundMark x1="62679" y1="62348" x2="69107" y2="61808"/>
                        <a14:foregroundMark x1="66429" y1="57355" x2="71429" y2="60459"/>
                        <a14:foregroundMark x1="45893" y1="48178" x2="44464" y2="47099"/>
                        <a14:foregroundMark x1="66429" y1="29150" x2="68214" y2="26856"/>
                        <a14:foregroundMark x1="34821" y1="75169" x2="25536" y2="77733"/>
                        <a14:foregroundMark x1="25536" y1="77733" x2="38036" y2="78947"/>
                        <a14:foregroundMark x1="38036" y1="78947" x2="38571" y2="80027"/>
                        <a14:foregroundMark x1="13214" y1="90553" x2="25536" y2="94062"/>
                        <a14:foregroundMark x1="25536" y1="94062" x2="36786" y2="93387"/>
                        <a14:foregroundMark x1="36786" y1="93387" x2="27679" y2="95007"/>
                        <a14:foregroundMark x1="27679" y1="95007" x2="63214" y2="93387"/>
                        <a14:foregroundMark x1="63214" y1="93387" x2="74107" y2="93792"/>
                        <a14:foregroundMark x1="74107" y1="93792" x2="83571" y2="91903"/>
                        <a14:foregroundMark x1="83571" y1="91903" x2="86250" y2="85965"/>
                        <a14:foregroundMark x1="87679" y1="95682" x2="16786" y2="96221"/>
                        <a14:foregroundMark x1="16786" y1="96221" x2="13929" y2="89339"/>
                        <a14:foregroundMark x1="13929" y1="89339" x2="14464" y2="89069"/>
                        <a14:foregroundMark x1="37679" y1="43725" x2="36429" y2="52497"/>
                        <a14:foregroundMark x1="36429" y1="52497" x2="35714" y2="45344"/>
                        <a14:foregroundMark x1="35714" y1="45344" x2="34643" y2="52497"/>
                        <a14:foregroundMark x1="34643" y1="52497" x2="35000" y2="52632"/>
                        <a14:foregroundMark x1="30714" y1="80162" x2="34821" y2="82726"/>
                        <a14:backgroundMark x1="86071" y1="5398" x2="86071" y2="53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890" y="199231"/>
            <a:ext cx="4725187" cy="6252009"/>
          </a:xfrm>
          <a:prstGeom prst="rect">
            <a:avLst/>
          </a:prstGeom>
          <a:noFill/>
          <a:effectLst>
            <a:glow rad="215900">
              <a:srgbClr val="EDF2F4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093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6" fill="hold" nodeType="after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24" dur="400" fill="hold"/>
                                            <p:tgtEl>
                                              <p:spTgt spid="184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25" dur="400" fill="hold"/>
                                            <p:tgtEl>
                                              <p:spTgt spid="184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400" fill="hold"/>
                                            <p:tgtEl>
                                              <p:spTgt spid="184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400" fill="hold"/>
                                            <p:tgtEl>
                                              <p:spTgt spid="184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2D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500A95-9CB6-484F-8089-3C719EAF6EAC}"/>
              </a:ext>
            </a:extLst>
          </p:cNvPr>
          <p:cNvSpPr txBox="1"/>
          <p:nvPr/>
        </p:nvSpPr>
        <p:spPr>
          <a:xfrm>
            <a:off x="3028950" y="771525"/>
            <a:ext cx="15506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Joe Louis</a:t>
            </a:r>
          </a:p>
          <a:p>
            <a:r>
              <a:rPr lang="en-US" altLang="ko-KR" dirty="0"/>
              <a:t>All dressed</a:t>
            </a:r>
          </a:p>
          <a:p>
            <a:r>
              <a:rPr lang="en-US" altLang="ko-KR" dirty="0"/>
              <a:t>Dill Pickle</a:t>
            </a:r>
          </a:p>
          <a:p>
            <a:r>
              <a:rPr lang="en-US" altLang="ko-KR" dirty="0"/>
              <a:t>Hickory Chips  </a:t>
            </a:r>
            <a:endParaRPr lang="ko-KR" altLang="en-US" dirty="0"/>
          </a:p>
        </p:txBody>
      </p:sp>
      <p:pic>
        <p:nvPicPr>
          <p:cNvPr id="4" name="Picture 3" descr="A picture containing food, covered, table, many&#10;&#10;Description automatically generated">
            <a:extLst>
              <a:ext uri="{FF2B5EF4-FFF2-40B4-BE49-F238E27FC236}">
                <a16:creationId xmlns:a16="http://schemas.microsoft.com/office/drawing/2014/main" id="{E50F1F9A-E2D6-483E-B328-5608F5BE2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" y="0"/>
            <a:ext cx="12184369" cy="685370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5BDF759-6857-4161-8C63-BB3B28F8C578}"/>
              </a:ext>
            </a:extLst>
          </p:cNvPr>
          <p:cNvCxnSpPr>
            <a:cxnSpLocks/>
          </p:cNvCxnSpPr>
          <p:nvPr/>
        </p:nvCxnSpPr>
        <p:spPr>
          <a:xfrm flipH="1">
            <a:off x="2270766" y="-628650"/>
            <a:ext cx="1122029" cy="7905750"/>
          </a:xfrm>
          <a:prstGeom prst="line">
            <a:avLst/>
          </a:prstGeom>
          <a:ln w="254000">
            <a:solidFill>
              <a:srgbClr val="EDF2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2ECA480-F980-48EB-9E9C-650B2425FF23}"/>
              </a:ext>
            </a:extLst>
          </p:cNvPr>
          <p:cNvCxnSpPr>
            <a:cxnSpLocks/>
          </p:cNvCxnSpPr>
          <p:nvPr/>
        </p:nvCxnSpPr>
        <p:spPr>
          <a:xfrm>
            <a:off x="5621644" y="-523875"/>
            <a:ext cx="655331" cy="7734300"/>
          </a:xfrm>
          <a:prstGeom prst="line">
            <a:avLst/>
          </a:prstGeom>
          <a:ln w="254000">
            <a:solidFill>
              <a:srgbClr val="EDF2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C41E0D7-F181-4B40-B484-BB48ABF44377}"/>
              </a:ext>
            </a:extLst>
          </p:cNvPr>
          <p:cNvCxnSpPr>
            <a:cxnSpLocks/>
          </p:cNvCxnSpPr>
          <p:nvPr/>
        </p:nvCxnSpPr>
        <p:spPr>
          <a:xfrm flipH="1">
            <a:off x="8505825" y="-628650"/>
            <a:ext cx="990600" cy="7639050"/>
          </a:xfrm>
          <a:prstGeom prst="line">
            <a:avLst/>
          </a:prstGeom>
          <a:ln w="254000">
            <a:solidFill>
              <a:srgbClr val="EDF2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687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8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101413E-60E2-4ED3-BE64-41E216A48BDB}"/>
              </a:ext>
            </a:extLst>
          </p:cNvPr>
          <p:cNvGrpSpPr/>
          <p:nvPr/>
        </p:nvGrpSpPr>
        <p:grpSpPr>
          <a:xfrm>
            <a:off x="0" y="-1505072"/>
            <a:ext cx="8204433" cy="10164799"/>
            <a:chOff x="0" y="-1505072"/>
            <a:chExt cx="8204433" cy="10164799"/>
          </a:xfrm>
          <a:effectLst>
            <a:outerShdw blurRad="596900" dist="228600" sx="101000" sy="101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090D1AB-F9A4-4DBA-9932-37D61086468E}"/>
                </a:ext>
              </a:extLst>
            </p:cNvPr>
            <p:cNvSpPr/>
            <p:nvPr/>
          </p:nvSpPr>
          <p:spPr>
            <a:xfrm>
              <a:off x="0" y="0"/>
              <a:ext cx="8204433" cy="6858000"/>
            </a:xfrm>
            <a:custGeom>
              <a:avLst/>
              <a:gdLst>
                <a:gd name="connsiteX0" fmla="*/ 0 w 8204433"/>
                <a:gd name="connsiteY0" fmla="*/ 0 h 6858000"/>
                <a:gd name="connsiteX1" fmla="*/ 1921079 w 8204433"/>
                <a:gd name="connsiteY1" fmla="*/ 0 h 6858000"/>
                <a:gd name="connsiteX2" fmla="*/ 8204433 w 8204433"/>
                <a:gd name="connsiteY2" fmla="*/ 6858000 h 6858000"/>
                <a:gd name="connsiteX3" fmla="*/ 1921079 w 8204433"/>
                <a:gd name="connsiteY3" fmla="*/ 6858000 h 6858000"/>
                <a:gd name="connsiteX4" fmla="*/ 0 w 8204433"/>
                <a:gd name="connsiteY4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04433" h="6858000">
                  <a:moveTo>
                    <a:pt x="0" y="0"/>
                  </a:moveTo>
                  <a:lnTo>
                    <a:pt x="1921079" y="0"/>
                  </a:lnTo>
                  <a:lnTo>
                    <a:pt x="8204433" y="6858000"/>
                  </a:lnTo>
                  <a:lnTo>
                    <a:pt x="192107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2B2D42"/>
            </a:solidFill>
            <a:ln>
              <a:solidFill>
                <a:srgbClr val="8D99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8BAF458-E861-4892-AFCE-9FE9C06ED8BA}"/>
                </a:ext>
              </a:extLst>
            </p:cNvPr>
            <p:cNvSpPr/>
            <p:nvPr/>
          </p:nvSpPr>
          <p:spPr>
            <a:xfrm rot="19060183">
              <a:off x="5053406" y="-1505072"/>
              <a:ext cx="100949" cy="999380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6A4A7F1-C220-48C2-959E-1F3797D1199F}"/>
                </a:ext>
              </a:extLst>
            </p:cNvPr>
            <p:cNvSpPr/>
            <p:nvPr/>
          </p:nvSpPr>
          <p:spPr>
            <a:xfrm rot="19060183">
              <a:off x="5336831" y="-1334076"/>
              <a:ext cx="45719" cy="9993803"/>
            </a:xfrm>
            <a:prstGeom prst="rect">
              <a:avLst/>
            </a:prstGeom>
            <a:solidFill>
              <a:srgbClr val="D90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E7EAA56-1C03-4D47-9655-31A6739B30F7}"/>
              </a:ext>
            </a:extLst>
          </p:cNvPr>
          <p:cNvSpPr txBox="1"/>
          <p:nvPr/>
        </p:nvSpPr>
        <p:spPr>
          <a:xfrm>
            <a:off x="287639" y="3989851"/>
            <a:ext cx="5378427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8D99AE"/>
                </a:solidFill>
                <a:latin typeface="Arial Nova" panose="020B0504020202020204" pitchFamily="34" charset="0"/>
              </a:rPr>
              <a:t>This snack is very sweet. There is a nutty bottom with coconuts and crumbs.  The middle is custard and the top is chocolate.  </a:t>
            </a:r>
            <a:endParaRPr lang="ko-KR" altLang="en-US" sz="3200" dirty="0">
              <a:solidFill>
                <a:srgbClr val="8D99AE"/>
              </a:solidFill>
              <a:latin typeface="Arial Nova" panose="020B05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A3A18D-9C6C-4BFE-B8A1-4B4DAB31815A}"/>
              </a:ext>
            </a:extLst>
          </p:cNvPr>
          <p:cNvSpPr txBox="1"/>
          <p:nvPr/>
        </p:nvSpPr>
        <p:spPr>
          <a:xfrm>
            <a:off x="406758" y="1462424"/>
            <a:ext cx="3142206" cy="212365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dirty="0" err="1">
                <a:ln>
                  <a:solidFill>
                    <a:srgbClr val="EDF2F4"/>
                  </a:solidFill>
                </a:ln>
                <a:solidFill>
                  <a:srgbClr val="EDF2F4"/>
                </a:solidFill>
                <a:latin typeface="Arial Nova Cond" panose="020B0506020202020204" pitchFamily="34" charset="0"/>
              </a:rPr>
              <a:t>Naniamo</a:t>
            </a:r>
            <a:endParaRPr lang="en-US" altLang="ko-KR" sz="6600" dirty="0">
              <a:ln>
                <a:solidFill>
                  <a:srgbClr val="EDF2F4"/>
                </a:solidFill>
              </a:ln>
              <a:solidFill>
                <a:srgbClr val="EDF2F4"/>
              </a:solidFill>
              <a:latin typeface="Arial Nova Cond" panose="020B0506020202020204" pitchFamily="34" charset="0"/>
            </a:endParaRPr>
          </a:p>
          <a:p>
            <a:pPr algn="ctr"/>
            <a:r>
              <a:rPr lang="en-US" altLang="ko-KR" sz="6600" dirty="0">
                <a:ln>
                  <a:solidFill>
                    <a:srgbClr val="EDF2F4"/>
                  </a:solidFill>
                </a:ln>
                <a:solidFill>
                  <a:srgbClr val="EDF2F4"/>
                </a:solidFill>
                <a:latin typeface="Arial Nova Cond" panose="020B0506020202020204" pitchFamily="34" charset="0"/>
              </a:rPr>
              <a:t>Bars</a:t>
            </a:r>
            <a:endParaRPr lang="ko-KR" altLang="en-US" sz="6600" dirty="0">
              <a:ln>
                <a:solidFill>
                  <a:srgbClr val="EDF2F4"/>
                </a:solidFill>
              </a:ln>
              <a:solidFill>
                <a:srgbClr val="EDF2F4"/>
              </a:solidFill>
              <a:latin typeface="Arial Nova Cond" panose="020B0506020202020204" pitchFamily="34" charset="0"/>
            </a:endParaRPr>
          </a:p>
        </p:txBody>
      </p:sp>
      <p:pic>
        <p:nvPicPr>
          <p:cNvPr id="17410" name="Picture 2" descr="Layered Nanaimo Bar Cheesecake | Kraft What's Cooking">
            <a:extLst>
              <a:ext uri="{FF2B5EF4-FFF2-40B4-BE49-F238E27FC236}">
                <a16:creationId xmlns:a16="http://schemas.microsoft.com/office/drawing/2014/main" id="{335B9C66-5D2F-4982-A31D-17DB02E16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1807" y1="64019" x2="21807" y2="64019"/>
                        <a14:foregroundMark x1="33956" y1="72196" x2="33956" y2="72196"/>
                        <a14:foregroundMark x1="48754" y1="82944" x2="48754" y2="82944"/>
                        <a14:backgroundMark x1="63084" y1="23364" x2="89252" y2="42757"/>
                        <a14:backgroundMark x1="31464" y1="70327" x2="31464" y2="70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841" y="740315"/>
            <a:ext cx="7413858" cy="4942572"/>
          </a:xfrm>
          <a:prstGeom prst="rect">
            <a:avLst/>
          </a:prstGeom>
          <a:noFill/>
          <a:effectLst>
            <a:glow rad="190500">
              <a:srgbClr val="EDF2F4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926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2" fill="hold" nodeType="after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24" dur="400" fill="hold"/>
                                            <p:tgtEl>
                                              <p:spTgt spid="174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25" dur="400" fill="hold"/>
                                            <p:tgtEl>
                                              <p:spTgt spid="174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400" fill="hold"/>
                                            <p:tgtEl>
                                              <p:spTgt spid="174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400" fill="hold"/>
                                            <p:tgtEl>
                                              <p:spTgt spid="174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A9EABB8-7CC5-4DD0-AB2C-BFAEB32A2725}"/>
              </a:ext>
            </a:extLst>
          </p:cNvPr>
          <p:cNvGrpSpPr/>
          <p:nvPr/>
        </p:nvGrpSpPr>
        <p:grpSpPr>
          <a:xfrm>
            <a:off x="0" y="-1505072"/>
            <a:ext cx="8204433" cy="10164799"/>
            <a:chOff x="0" y="-1505072"/>
            <a:chExt cx="8204433" cy="10164799"/>
          </a:xfrm>
          <a:effectLst>
            <a:outerShdw blurRad="596900" dist="228600" sx="101000" sy="101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8E327ED-EFD2-4725-A3DC-6FAFB2222388}"/>
                </a:ext>
              </a:extLst>
            </p:cNvPr>
            <p:cNvSpPr/>
            <p:nvPr/>
          </p:nvSpPr>
          <p:spPr>
            <a:xfrm>
              <a:off x="0" y="0"/>
              <a:ext cx="8204433" cy="6858000"/>
            </a:xfrm>
            <a:custGeom>
              <a:avLst/>
              <a:gdLst>
                <a:gd name="connsiteX0" fmla="*/ 0 w 8204433"/>
                <a:gd name="connsiteY0" fmla="*/ 0 h 6858000"/>
                <a:gd name="connsiteX1" fmla="*/ 1921079 w 8204433"/>
                <a:gd name="connsiteY1" fmla="*/ 0 h 6858000"/>
                <a:gd name="connsiteX2" fmla="*/ 8204433 w 8204433"/>
                <a:gd name="connsiteY2" fmla="*/ 6858000 h 6858000"/>
                <a:gd name="connsiteX3" fmla="*/ 1921079 w 8204433"/>
                <a:gd name="connsiteY3" fmla="*/ 6858000 h 6858000"/>
                <a:gd name="connsiteX4" fmla="*/ 0 w 8204433"/>
                <a:gd name="connsiteY4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04433" h="6858000">
                  <a:moveTo>
                    <a:pt x="0" y="0"/>
                  </a:moveTo>
                  <a:lnTo>
                    <a:pt x="1921079" y="0"/>
                  </a:lnTo>
                  <a:lnTo>
                    <a:pt x="8204433" y="6858000"/>
                  </a:lnTo>
                  <a:lnTo>
                    <a:pt x="192107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2B2D42"/>
            </a:solidFill>
            <a:ln>
              <a:solidFill>
                <a:srgbClr val="8D99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9FACA0D-62AC-4820-9227-061DE6CEEDE5}"/>
                </a:ext>
              </a:extLst>
            </p:cNvPr>
            <p:cNvSpPr/>
            <p:nvPr/>
          </p:nvSpPr>
          <p:spPr>
            <a:xfrm rot="19060183">
              <a:off x="5053406" y="-1505072"/>
              <a:ext cx="100949" cy="999380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812F5FF-BB2A-4D0F-827C-EA5279AD8778}"/>
                </a:ext>
              </a:extLst>
            </p:cNvPr>
            <p:cNvSpPr/>
            <p:nvPr/>
          </p:nvSpPr>
          <p:spPr>
            <a:xfrm rot="19060183">
              <a:off x="5336831" y="-1334076"/>
              <a:ext cx="45719" cy="9993803"/>
            </a:xfrm>
            <a:prstGeom prst="rect">
              <a:avLst/>
            </a:prstGeom>
            <a:solidFill>
              <a:srgbClr val="D90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E7EAA56-1C03-4D47-9655-31A6739B30F7}"/>
              </a:ext>
            </a:extLst>
          </p:cNvPr>
          <p:cNvSpPr txBox="1"/>
          <p:nvPr/>
        </p:nvSpPr>
        <p:spPr>
          <a:xfrm>
            <a:off x="287639" y="4122108"/>
            <a:ext cx="5378427" cy="20621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8D99AE"/>
                </a:solidFill>
                <a:latin typeface="Arial Nova" panose="020B0504020202020204" pitchFamily="34" charset="0"/>
              </a:rPr>
              <a:t>This pastry looks like a beaver’s tail.  It has a sweet bread with many different types of toppings.  </a:t>
            </a:r>
            <a:endParaRPr lang="ko-KR" altLang="en-US" sz="3200" dirty="0">
              <a:solidFill>
                <a:srgbClr val="8D99AE"/>
              </a:solidFill>
              <a:latin typeface="Arial Nova" panose="020B05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A3A18D-9C6C-4BFE-B8A1-4B4DAB31815A}"/>
              </a:ext>
            </a:extLst>
          </p:cNvPr>
          <p:cNvSpPr txBox="1"/>
          <p:nvPr/>
        </p:nvSpPr>
        <p:spPr>
          <a:xfrm>
            <a:off x="732170" y="1462424"/>
            <a:ext cx="2491387" cy="212365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dirty="0">
                <a:ln>
                  <a:solidFill>
                    <a:srgbClr val="EDF2F4"/>
                  </a:solidFill>
                </a:ln>
                <a:solidFill>
                  <a:srgbClr val="EDF2F4"/>
                </a:solidFill>
                <a:latin typeface="Arial Nova Cond" panose="020B0506020202020204" pitchFamily="34" charset="0"/>
              </a:rPr>
              <a:t>Beaver</a:t>
            </a:r>
          </a:p>
          <a:p>
            <a:pPr algn="ctr"/>
            <a:r>
              <a:rPr lang="en-US" altLang="ko-KR" sz="6600" dirty="0">
                <a:ln>
                  <a:solidFill>
                    <a:srgbClr val="EDF2F4"/>
                  </a:solidFill>
                </a:ln>
                <a:solidFill>
                  <a:srgbClr val="EDF2F4"/>
                </a:solidFill>
                <a:latin typeface="Arial Nova Cond" panose="020B0506020202020204" pitchFamily="34" charset="0"/>
              </a:rPr>
              <a:t>Tails</a:t>
            </a:r>
            <a:endParaRPr lang="ko-KR" altLang="en-US" sz="6600" dirty="0">
              <a:ln>
                <a:solidFill>
                  <a:srgbClr val="EDF2F4"/>
                </a:solidFill>
              </a:ln>
              <a:solidFill>
                <a:srgbClr val="EDF2F4"/>
              </a:solidFill>
              <a:latin typeface="Arial Nova Cond" panose="020B0506020202020204" pitchFamily="34" charset="0"/>
            </a:endParaRPr>
          </a:p>
        </p:txBody>
      </p:sp>
      <p:pic>
        <p:nvPicPr>
          <p:cNvPr id="15362" name="Picture 2" descr="Beaver tail with Nutella - $4.50 | Eve Martel | Flickr">
            <a:extLst>
              <a:ext uri="{FF2B5EF4-FFF2-40B4-BE49-F238E27FC236}">
                <a16:creationId xmlns:a16="http://schemas.microsoft.com/office/drawing/2014/main" id="{1C799C9B-AD23-4994-8AE8-9B07BE3A3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96" b="96094" l="9961" r="92969">
                        <a14:foregroundMark x1="40527" y1="81120" x2="45996" y2="87109"/>
                        <a14:foregroundMark x1="45996" y1="87109" x2="62891" y2="91276"/>
                        <a14:foregroundMark x1="62891" y1="91276" x2="68652" y2="90885"/>
                        <a14:foregroundMark x1="68652" y1="90885" x2="68555" y2="89714"/>
                        <a14:foregroundMark x1="58496" y1="93359" x2="46582" y2="90625"/>
                        <a14:foregroundMark x1="46582" y1="90625" x2="42285" y2="85677"/>
                        <a14:foregroundMark x1="42285" y1="85677" x2="40625" y2="69922"/>
                        <a14:foregroundMark x1="40625" y1="69922" x2="37012" y2="64844"/>
                        <a14:foregroundMark x1="37012" y1="64844" x2="34570" y2="49609"/>
                        <a14:foregroundMark x1="34570" y1="49609" x2="37207" y2="46354"/>
                        <a14:foregroundMark x1="37305" y1="38411" x2="40430" y2="32031"/>
                        <a14:foregroundMark x1="40430" y1="32031" x2="51953" y2="20443"/>
                        <a14:foregroundMark x1="51953" y1="20443" x2="61133" y2="19010"/>
                        <a14:foregroundMark x1="89355" y1="68099" x2="92188" y2="73047"/>
                        <a14:foregroundMark x1="93066" y1="75260" x2="93066" y2="75260"/>
                        <a14:foregroundMark x1="40820" y1="92448" x2="46777" y2="90755"/>
                        <a14:foregroundMark x1="46777" y1="90755" x2="46973" y2="90495"/>
                        <a14:foregroundMark x1="37891" y1="93620" x2="43164" y2="94271"/>
                        <a14:foregroundMark x1="43164" y1="94271" x2="44434" y2="93880"/>
                        <a14:foregroundMark x1="35449" y1="93620" x2="34820" y2="94617"/>
                        <a14:backgroundMark x1="43066" y1="98047" x2="29688" y2="95313"/>
                        <a14:backgroundMark x1="43555" y1="97266" x2="51855" y2="98438"/>
                        <a14:backgroundMark x1="28613" y1="88151" x2="29980" y2="67969"/>
                        <a14:backgroundMark x1="27832" y1="56641" x2="30078" y2="64193"/>
                        <a14:backgroundMark x1="30176" y1="56901" x2="29785" y2="5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088" y="-361905"/>
            <a:ext cx="8813324" cy="6609994"/>
          </a:xfrm>
          <a:prstGeom prst="rect">
            <a:avLst/>
          </a:prstGeom>
          <a:noFill/>
          <a:effectLst>
            <a:glow rad="190500">
              <a:srgbClr val="EDF2F4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472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1" fill="hold" nodeType="after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24" dur="400" fill="hold"/>
                                            <p:tgtEl>
                                              <p:spTgt spid="153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25" dur="400" fill="hold"/>
                                            <p:tgtEl>
                                              <p:spTgt spid="153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400" fill="hold"/>
                                            <p:tgtEl>
                                              <p:spTgt spid="153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400" fill="hold"/>
                                            <p:tgtEl>
                                              <p:spTgt spid="153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2D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Vachon The Original Jos Louis Cakes with Creamy Filling and ...">
            <a:extLst>
              <a:ext uri="{FF2B5EF4-FFF2-40B4-BE49-F238E27FC236}">
                <a16:creationId xmlns:a16="http://schemas.microsoft.com/office/drawing/2014/main" id="{206B35D8-5D51-4BD9-BB90-432EB8B9B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52" b="99374" l="1267" r="99067">
                        <a14:foregroundMark x1="5800" y1="6351" x2="13067" y2="88819"/>
                        <a14:foregroundMark x1="13067" y1="88819" x2="15333" y2="96154"/>
                        <a14:foregroundMark x1="15333" y1="96154" x2="38933" y2="19141"/>
                        <a14:foregroundMark x1="38933" y1="19141" x2="41333" y2="70841"/>
                        <a14:foregroundMark x1="41333" y1="70841" x2="44867" y2="85331"/>
                        <a14:foregroundMark x1="44867" y1="85331" x2="70533" y2="31485"/>
                        <a14:foregroundMark x1="70533" y1="31485" x2="72467" y2="74597"/>
                        <a14:foregroundMark x1="72467" y1="74597" x2="87867" y2="22987"/>
                        <a14:foregroundMark x1="87867" y1="22987" x2="88467" y2="56261"/>
                        <a14:foregroundMark x1="88467" y1="56261" x2="92667" y2="51342"/>
                        <a14:foregroundMark x1="92667" y1="51342" x2="97933" y2="79696"/>
                        <a14:foregroundMark x1="97933" y1="79696" x2="98000" y2="79159"/>
                        <a14:foregroundMark x1="29733" y1="12880" x2="72667" y2="4562"/>
                        <a14:foregroundMark x1="72667" y1="4562" x2="31667" y2="7692"/>
                        <a14:foregroundMark x1="31667" y1="7692" x2="83400" y2="9571"/>
                        <a14:foregroundMark x1="83400" y1="9571" x2="17800" y2="16547"/>
                        <a14:foregroundMark x1="17800" y1="16547" x2="78467" y2="19678"/>
                        <a14:foregroundMark x1="78467" y1="19678" x2="36933" y2="25492"/>
                        <a14:foregroundMark x1="36933" y1="25492" x2="73467" y2="36673"/>
                        <a14:foregroundMark x1="73467" y1="36673" x2="68133" y2="40877"/>
                        <a14:foregroundMark x1="68133" y1="40877" x2="5000" y2="47406"/>
                        <a14:foregroundMark x1="5000" y1="47406" x2="95600" y2="68157"/>
                        <a14:foregroundMark x1="95600" y1="68157" x2="6733" y2="71377"/>
                        <a14:foregroundMark x1="6733" y1="71377" x2="72800" y2="94275"/>
                        <a14:foregroundMark x1="72800" y1="94275" x2="1334" y2="98545"/>
                        <a14:foregroundMark x1="1334" y1="98581" x2="12394" y2="98900"/>
                        <a14:foregroundMark x1="36733" y1="8766" x2="78000" y2="8766"/>
                        <a14:foregroundMark x1="78000" y1="8766" x2="1133" y2="4741"/>
                        <a14:foregroundMark x1="1133" y1="4741" x2="86000" y2="1431"/>
                        <a14:foregroundMark x1="86000" y1="1431" x2="20333" y2="3309"/>
                        <a14:foregroundMark x1="20333" y1="3309" x2="91133" y2="3846"/>
                        <a14:foregroundMark x1="91133" y1="3846" x2="5200" y2="9302"/>
                        <a14:foregroundMark x1="5200" y1="9302" x2="81867" y2="14311"/>
                        <a14:foregroundMark x1="81867" y1="14311" x2="47933" y2="10823"/>
                        <a14:foregroundMark x1="17600" y1="21109" x2="1291" y2="40299"/>
                        <a14:foregroundMark x1="1284" y1="30273" x2="2000" y2="14580"/>
                        <a14:foregroundMark x1="2000" y1="14580" x2="1294" y2="44379"/>
                        <a14:foregroundMark x1="1313" y1="69779" x2="3733" y2="76923"/>
                        <a14:foregroundMark x1="3733" y1="76923" x2="10600" y2="19767"/>
                        <a14:foregroundMark x1="10600" y1="19767" x2="1308" y2="64066"/>
                        <a14:foregroundMark x1="1333" y1="98211" x2="16333" y2="15653"/>
                        <a14:foregroundMark x1="31067" y1="4562" x2="63467" y2="4562"/>
                        <a14:foregroundMark x1="63467" y1="4562" x2="15674" y2="1413"/>
                        <a14:foregroundMark x1="38133" y1="1062" x2="67333" y2="1431"/>
                        <a14:foregroundMark x1="67333" y1="1431" x2="75000" y2="1252"/>
                        <a14:foregroundMark x1="75000" y1="1252" x2="62400" y2="3041"/>
                        <a14:foregroundMark x1="62400" y1="3041" x2="86000" y2="3220"/>
                        <a14:foregroundMark x1="86000" y1="3220" x2="71467" y2="11628"/>
                        <a14:foregroundMark x1="71467" y1="11628" x2="94267" y2="6261"/>
                        <a14:foregroundMark x1="94267" y1="6261" x2="85867" y2="8408"/>
                        <a14:foregroundMark x1="85867" y1="8408" x2="98200" y2="3309"/>
                        <a14:foregroundMark x1="97047" y1="4721" x2="79067" y2="26744"/>
                        <a14:foregroundMark x1="79067" y1="26744" x2="85267" y2="29249"/>
                        <a14:foregroundMark x1="85267" y1="29249" x2="71600" y2="39088"/>
                        <a14:foregroundMark x1="71600" y1="39088" x2="90733" y2="43113"/>
                        <a14:foregroundMark x1="90733" y1="43113" x2="92733" y2="57424"/>
                        <a14:foregroundMark x1="92733" y1="57424" x2="71533" y2="75671"/>
                        <a14:foregroundMark x1="71533" y1="75671" x2="96467" y2="83453"/>
                        <a14:foregroundMark x1="96467" y1="83453" x2="68000" y2="87925"/>
                        <a14:foregroundMark x1="68000" y1="87925" x2="96400" y2="92576"/>
                        <a14:foregroundMark x1="96400" y1="92576" x2="89800" y2="91324"/>
                        <a14:foregroundMark x1="89800" y1="91324" x2="99067" y2="90429"/>
                        <a14:foregroundMark x1="99067" y1="90429" x2="87600" y2="90429"/>
                        <a14:foregroundMark x1="87600" y1="90429" x2="88400" y2="90429"/>
                        <a14:foregroundMark x1="84400" y1="90429" x2="83400" y2="71377"/>
                        <a14:foregroundMark x1="83400" y1="71377" x2="83267" y2="90608"/>
                        <a14:foregroundMark x1="83267" y1="90608" x2="90000" y2="62075"/>
                        <a14:foregroundMark x1="90000" y1="62075" x2="89467" y2="70125"/>
                        <a14:foregroundMark x1="89467" y1="70125" x2="88400" y2="8766"/>
                        <a14:foregroundMark x1="88400" y1="8766" x2="86467" y2="16458"/>
                        <a14:foregroundMark x1="86467" y1="16458" x2="84800" y2="9302"/>
                        <a14:foregroundMark x1="84800" y1="9302" x2="84800" y2="9302"/>
                        <a14:foregroundMark x1="93667" y1="2952" x2="11600" y2="3041"/>
                        <a14:backgroundMark x1="0" y1="1521" x2="0" y2="1521"/>
                        <a14:backgroundMark x1="2667" y1="1252" x2="5933" y2="0"/>
                        <a14:backgroundMark x1="8067" y1="0" x2="35800" y2="447"/>
                        <a14:backgroundMark x1="35800" y1="447" x2="38533" y2="179"/>
                        <a14:backgroundMark x1="6800" y1="268" x2="6800" y2="268"/>
                        <a14:backgroundMark x1="5267" y1="179" x2="7067" y2="0"/>
                        <a14:backgroundMark x1="8000" y1="716" x2="5000" y2="447"/>
                        <a14:backgroundMark x1="133" y1="7066" x2="200" y2="99195"/>
                        <a14:backgroundMark x1="98667" y1="805" x2="97800" y2="984"/>
                        <a14:backgroundMark x1="98333" y1="3488" x2="98333" y2="3488"/>
                        <a14:backgroundMark x1="98133" y1="2773" x2="98133" y2="2773"/>
                        <a14:backgroundMark x1="97733" y1="3488" x2="98933" y2="3757"/>
                        <a14:backgroundMark x1="12000" y1="99732" x2="76333" y2="99553"/>
                        <a14:backgroundMark x1="76333" y1="99553" x2="76267" y2="9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074" y="614096"/>
            <a:ext cx="7553325" cy="5629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8847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90DE63A-9C6A-4E50-8BB8-3E50DA4A7CC3}"/>
              </a:ext>
            </a:extLst>
          </p:cNvPr>
          <p:cNvGrpSpPr/>
          <p:nvPr/>
        </p:nvGrpSpPr>
        <p:grpSpPr>
          <a:xfrm>
            <a:off x="0" y="-1505072"/>
            <a:ext cx="8204433" cy="10164799"/>
            <a:chOff x="0" y="-1505072"/>
            <a:chExt cx="8204433" cy="10164799"/>
          </a:xfrm>
          <a:effectLst>
            <a:outerShdw blurRad="596900" dist="228600" sx="101000" sy="101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8EE0545-9FF6-4B87-B556-6B075601DF52}"/>
                </a:ext>
              </a:extLst>
            </p:cNvPr>
            <p:cNvSpPr/>
            <p:nvPr/>
          </p:nvSpPr>
          <p:spPr>
            <a:xfrm>
              <a:off x="0" y="0"/>
              <a:ext cx="8204433" cy="6858000"/>
            </a:xfrm>
            <a:custGeom>
              <a:avLst/>
              <a:gdLst>
                <a:gd name="connsiteX0" fmla="*/ 0 w 8204433"/>
                <a:gd name="connsiteY0" fmla="*/ 0 h 6858000"/>
                <a:gd name="connsiteX1" fmla="*/ 1921079 w 8204433"/>
                <a:gd name="connsiteY1" fmla="*/ 0 h 6858000"/>
                <a:gd name="connsiteX2" fmla="*/ 8204433 w 8204433"/>
                <a:gd name="connsiteY2" fmla="*/ 6858000 h 6858000"/>
                <a:gd name="connsiteX3" fmla="*/ 1921079 w 8204433"/>
                <a:gd name="connsiteY3" fmla="*/ 6858000 h 6858000"/>
                <a:gd name="connsiteX4" fmla="*/ 0 w 8204433"/>
                <a:gd name="connsiteY4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04433" h="6858000">
                  <a:moveTo>
                    <a:pt x="0" y="0"/>
                  </a:moveTo>
                  <a:lnTo>
                    <a:pt x="1921079" y="0"/>
                  </a:lnTo>
                  <a:lnTo>
                    <a:pt x="8204433" y="6858000"/>
                  </a:lnTo>
                  <a:lnTo>
                    <a:pt x="192107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2B2D42"/>
            </a:solidFill>
            <a:ln>
              <a:solidFill>
                <a:srgbClr val="8D99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E2D41FF-EF67-4DD9-804F-7A9254F951BC}"/>
                </a:ext>
              </a:extLst>
            </p:cNvPr>
            <p:cNvSpPr/>
            <p:nvPr/>
          </p:nvSpPr>
          <p:spPr>
            <a:xfrm rot="19060183">
              <a:off x="5053406" y="-1505072"/>
              <a:ext cx="100949" cy="999380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2BE3EBA-5823-492A-9D59-E09AD1AAF7DC}"/>
                </a:ext>
              </a:extLst>
            </p:cNvPr>
            <p:cNvSpPr/>
            <p:nvPr/>
          </p:nvSpPr>
          <p:spPr>
            <a:xfrm rot="19060183">
              <a:off x="5336831" y="-1334076"/>
              <a:ext cx="45719" cy="9993803"/>
            </a:xfrm>
            <a:prstGeom prst="rect">
              <a:avLst/>
            </a:prstGeom>
            <a:solidFill>
              <a:srgbClr val="D90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E7EAA56-1C03-4D47-9655-31A6739B30F7}"/>
              </a:ext>
            </a:extLst>
          </p:cNvPr>
          <p:cNvSpPr txBox="1"/>
          <p:nvPr/>
        </p:nvSpPr>
        <p:spPr>
          <a:xfrm>
            <a:off x="287639" y="4226683"/>
            <a:ext cx="5378427" cy="20621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8D99AE"/>
                </a:solidFill>
                <a:latin typeface="Arial Nova" panose="020B0504020202020204" pitchFamily="34" charset="0"/>
              </a:rPr>
              <a:t>The filling in this tart is butter, sugar, syrup and egg.  The outside is crunchy, but the inside is creamy.  </a:t>
            </a:r>
            <a:endParaRPr lang="ko-KR" altLang="en-US" sz="3200" dirty="0">
              <a:solidFill>
                <a:srgbClr val="8D99AE"/>
              </a:solidFill>
              <a:latin typeface="Arial Nova" panose="020B05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A3A18D-9C6C-4BFE-B8A1-4B4DAB31815A}"/>
              </a:ext>
            </a:extLst>
          </p:cNvPr>
          <p:cNvSpPr txBox="1"/>
          <p:nvPr/>
        </p:nvSpPr>
        <p:spPr>
          <a:xfrm>
            <a:off x="864415" y="1462424"/>
            <a:ext cx="2226892" cy="212365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dirty="0">
                <a:ln>
                  <a:solidFill>
                    <a:srgbClr val="EDF2F4"/>
                  </a:solidFill>
                </a:ln>
                <a:solidFill>
                  <a:srgbClr val="EDF2F4"/>
                </a:solidFill>
                <a:latin typeface="Arial Nova Cond" panose="020B0506020202020204" pitchFamily="34" charset="0"/>
              </a:rPr>
              <a:t>Butter</a:t>
            </a:r>
          </a:p>
          <a:p>
            <a:pPr algn="ctr"/>
            <a:r>
              <a:rPr lang="en-US" altLang="ko-KR" sz="6600" dirty="0">
                <a:ln>
                  <a:solidFill>
                    <a:srgbClr val="EDF2F4"/>
                  </a:solidFill>
                </a:ln>
                <a:solidFill>
                  <a:srgbClr val="EDF2F4"/>
                </a:solidFill>
                <a:latin typeface="Arial Nova Cond" panose="020B0506020202020204" pitchFamily="34" charset="0"/>
              </a:rPr>
              <a:t>Tarts</a:t>
            </a:r>
            <a:endParaRPr lang="ko-KR" altLang="en-US" sz="6600" dirty="0">
              <a:ln>
                <a:solidFill>
                  <a:srgbClr val="EDF2F4"/>
                </a:solidFill>
              </a:ln>
              <a:solidFill>
                <a:srgbClr val="EDF2F4"/>
              </a:solidFill>
              <a:latin typeface="Arial Nova Cond" panose="020B0506020202020204" pitchFamily="34" charset="0"/>
            </a:endParaRPr>
          </a:p>
        </p:txBody>
      </p:sp>
      <p:pic>
        <p:nvPicPr>
          <p:cNvPr id="14338" name="Picture 2" descr="The Best Classic Canadian Butter Tarts - a keeper recipe!">
            <a:extLst>
              <a:ext uri="{FF2B5EF4-FFF2-40B4-BE49-F238E27FC236}">
                <a16:creationId xmlns:a16="http://schemas.microsoft.com/office/drawing/2014/main" id="{12D98873-FD30-4CD5-92C6-303FA79EB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000" l="5143" r="98429">
                        <a14:foregroundMark x1="29429" y1="42857" x2="20143" y2="42857"/>
                        <a14:foregroundMark x1="20143" y1="42857" x2="13286" y2="47429"/>
                        <a14:foregroundMark x1="13286" y1="47429" x2="9143" y2="56714"/>
                        <a14:foregroundMark x1="9143" y1="56714" x2="11286" y2="61714"/>
                        <a14:foregroundMark x1="16429" y1="69143" x2="23286" y2="79857"/>
                        <a14:foregroundMark x1="23286" y1="79857" x2="31286" y2="85429"/>
                        <a14:foregroundMark x1="31286" y1="85429" x2="32143" y2="85714"/>
                        <a14:foregroundMark x1="44286" y1="88286" x2="58143" y2="74429"/>
                        <a14:foregroundMark x1="65286" y1="70429" x2="70143" y2="56286"/>
                        <a14:foregroundMark x1="70143" y1="56286" x2="70286" y2="56000"/>
                        <a14:foregroundMark x1="76429" y1="60143" x2="95000" y2="50857"/>
                        <a14:foregroundMark x1="95000" y1="50857" x2="98714" y2="41857"/>
                        <a14:foregroundMark x1="98714" y1="41857" x2="99714" y2="33286"/>
                        <a14:foregroundMark x1="99714" y1="33286" x2="96143" y2="26286"/>
                        <a14:foregroundMark x1="96143" y1="26286" x2="78000" y2="18429"/>
                        <a14:foregroundMark x1="78143" y1="55143" x2="81857" y2="48714"/>
                        <a14:foregroundMark x1="81857" y1="48714" x2="81857" y2="48571"/>
                        <a14:foregroundMark x1="74429" y1="64143" x2="81857" y2="63143"/>
                        <a14:foregroundMark x1="81857" y1="63143" x2="88571" y2="60286"/>
                        <a14:foregroundMark x1="88571" y1="60286" x2="81286" y2="61857"/>
                        <a14:foregroundMark x1="81286" y1="61857" x2="87429" y2="57714"/>
                        <a14:foregroundMark x1="87429" y1="57714" x2="94429" y2="55857"/>
                        <a14:foregroundMark x1="94429" y1="55857" x2="94571" y2="55714"/>
                        <a14:foregroundMark x1="92286" y1="61571" x2="98857" y2="54286"/>
                        <a14:foregroundMark x1="98857" y1="54286" x2="97429" y2="49429"/>
                        <a14:foregroundMark x1="79429" y1="64429" x2="85286" y2="64857"/>
                        <a14:foregroundMark x1="76000" y1="16429" x2="59571" y2="12429"/>
                        <a14:foregroundMark x1="59571" y1="12429" x2="43857" y2="13714"/>
                        <a14:foregroundMark x1="43857" y1="13714" x2="36143" y2="15714"/>
                        <a14:foregroundMark x1="36143" y1="15714" x2="29714" y2="19714"/>
                        <a14:foregroundMark x1="29714" y1="19714" x2="28286" y2="27571"/>
                        <a14:foregroundMark x1="28286" y1="27571" x2="31857" y2="37429"/>
                        <a14:foregroundMark x1="7000" y1="51143" x2="6429" y2="59714"/>
                        <a14:foregroundMark x1="6429" y1="59714" x2="15286" y2="82000"/>
                        <a14:foregroundMark x1="15286" y1="82000" x2="23143" y2="87000"/>
                        <a14:foregroundMark x1="23143" y1="87000" x2="32571" y2="88429"/>
                        <a14:foregroundMark x1="31429" y1="93000" x2="38571" y2="94429"/>
                        <a14:foregroundMark x1="38571" y1="94429" x2="47000" y2="94000"/>
                        <a14:foregroundMark x1="47000" y1="94000" x2="49857" y2="92286"/>
                        <a14:foregroundMark x1="4286" y1="57429" x2="5143" y2="49571"/>
                        <a14:foregroundMark x1="5143" y1="49571" x2="8000" y2="47857"/>
                        <a14:foregroundMark x1="55286" y1="35429" x2="51714" y2="43571"/>
                        <a14:foregroundMark x1="77429" y1="38000" x2="67714" y2="50000"/>
                        <a14:foregroundMark x1="89714" y1="63429" x2="91571" y2="63143"/>
                        <a14:foregroundMark x1="88429" y1="63429" x2="89143" y2="64429"/>
                        <a14:backgroundMark x1="69714" y1="76714" x2="66714" y2="83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4" y="95250"/>
            <a:ext cx="6315075" cy="6315075"/>
          </a:xfrm>
          <a:prstGeom prst="rect">
            <a:avLst/>
          </a:prstGeom>
          <a:noFill/>
          <a:effectLst>
            <a:glow rad="190500">
              <a:srgbClr val="EDF2F4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02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2" fill="hold" nodeType="after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24" dur="400" fill="hold"/>
                                            <p:tgtEl>
                                              <p:spTgt spid="143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25" dur="400" fill="hold"/>
                                            <p:tgtEl>
                                              <p:spTgt spid="143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400" fill="hold"/>
                                            <p:tgtEl>
                                              <p:spTgt spid="143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400" fill="hold"/>
                                            <p:tgtEl>
                                              <p:spTgt spid="143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260</TotalTime>
  <Words>455</Words>
  <Application>Microsoft Office PowerPoint</Application>
  <PresentationFormat>Widescreen</PresentationFormat>
  <Paragraphs>59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Bebas Neue</vt:lpstr>
      <vt:lpstr>Arial</vt:lpstr>
      <vt:lpstr>Arial Nova Cond</vt:lpstr>
      <vt:lpstr>Arial Nova</vt:lpstr>
      <vt:lpstr>Calibri Light</vt:lpstr>
      <vt:lpstr>Bebas Neue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schilstra</dc:creator>
  <cp:lastModifiedBy>tim schilstra</cp:lastModifiedBy>
  <cp:revision>29</cp:revision>
  <dcterms:created xsi:type="dcterms:W3CDTF">2020-08-18T23:55:59Z</dcterms:created>
  <dcterms:modified xsi:type="dcterms:W3CDTF">2020-08-25T08:47:10Z</dcterms:modified>
</cp:coreProperties>
</file>