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  <p:sldId id="272" r:id="rId20"/>
    <p:sldId id="274" r:id="rId21"/>
    <p:sldId id="276" r:id="rId22"/>
    <p:sldId id="278" r:id="rId23"/>
    <p:sldId id="284" r:id="rId24"/>
    <p:sldId id="283" r:id="rId25"/>
    <p:sldId id="282" r:id="rId26"/>
    <p:sldId id="279" r:id="rId27"/>
    <p:sldId id="277" r:id="rId28"/>
    <p:sldId id="281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1BA8-7943-43DF-9EFC-12A7D16C5A6F}" type="datetimeFigureOut">
              <a:rPr lang="ko-KR" altLang="en-US" smtClean="0"/>
              <a:pPr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24A1-9624-41BF-BD7B-943A3B89D8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1BA8-7943-43DF-9EFC-12A7D16C5A6F}" type="datetimeFigureOut">
              <a:rPr lang="ko-KR" altLang="en-US" smtClean="0"/>
              <a:pPr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24A1-9624-41BF-BD7B-943A3B89D8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1BA8-7943-43DF-9EFC-12A7D16C5A6F}" type="datetimeFigureOut">
              <a:rPr lang="ko-KR" altLang="en-US" smtClean="0"/>
              <a:pPr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24A1-9624-41BF-BD7B-943A3B89D8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1BA8-7943-43DF-9EFC-12A7D16C5A6F}" type="datetimeFigureOut">
              <a:rPr lang="ko-KR" altLang="en-US" smtClean="0"/>
              <a:pPr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24A1-9624-41BF-BD7B-943A3B89D8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1BA8-7943-43DF-9EFC-12A7D16C5A6F}" type="datetimeFigureOut">
              <a:rPr lang="ko-KR" altLang="en-US" smtClean="0"/>
              <a:pPr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24A1-9624-41BF-BD7B-943A3B89D8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1BA8-7943-43DF-9EFC-12A7D16C5A6F}" type="datetimeFigureOut">
              <a:rPr lang="ko-KR" altLang="en-US" smtClean="0"/>
              <a:pPr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24A1-9624-41BF-BD7B-943A3B89D8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1BA8-7943-43DF-9EFC-12A7D16C5A6F}" type="datetimeFigureOut">
              <a:rPr lang="ko-KR" altLang="en-US" smtClean="0"/>
              <a:pPr/>
              <a:t>2015-03-19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24A1-9624-41BF-BD7B-943A3B89D8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1BA8-7943-43DF-9EFC-12A7D16C5A6F}" type="datetimeFigureOut">
              <a:rPr lang="ko-KR" altLang="en-US" smtClean="0"/>
              <a:pPr/>
              <a:t>2015-03-19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24A1-9624-41BF-BD7B-943A3B89D8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1BA8-7943-43DF-9EFC-12A7D16C5A6F}" type="datetimeFigureOut">
              <a:rPr lang="ko-KR" altLang="en-US" smtClean="0"/>
              <a:pPr/>
              <a:t>2015-03-19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24A1-9624-41BF-BD7B-943A3B89D8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1BA8-7943-43DF-9EFC-12A7D16C5A6F}" type="datetimeFigureOut">
              <a:rPr lang="ko-KR" altLang="en-US" smtClean="0"/>
              <a:pPr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24A1-9624-41BF-BD7B-943A3B89D8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1BA8-7943-43DF-9EFC-12A7D16C5A6F}" type="datetimeFigureOut">
              <a:rPr lang="ko-KR" altLang="en-US" smtClean="0"/>
              <a:pPr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24A1-9624-41BF-BD7B-943A3B89D8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91BA8-7943-43DF-9EFC-12A7D16C5A6F}" type="datetimeFigureOut">
              <a:rPr lang="ko-KR" altLang="en-US" smtClean="0"/>
              <a:pPr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424A1-9624-41BF-BD7B-943A3B89D8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51520" y="4869160"/>
          <a:ext cx="2160242" cy="1656185"/>
        </p:xfrm>
        <a:graphic>
          <a:graphicData uri="http://schemas.openxmlformats.org/drawingml/2006/table">
            <a:tbl>
              <a:tblPr/>
              <a:tblGrid>
                <a:gridCol w="308606"/>
                <a:gridCol w="308606"/>
                <a:gridCol w="308606"/>
                <a:gridCol w="308606"/>
                <a:gridCol w="308606"/>
                <a:gridCol w="308606"/>
                <a:gridCol w="308606"/>
              </a:tblGrid>
              <a:tr h="331237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384030" y="5085184"/>
          <a:ext cx="2759970" cy="1659630"/>
        </p:xfrm>
        <a:graphic>
          <a:graphicData uri="http://schemas.openxmlformats.org/drawingml/2006/table">
            <a:tbl>
              <a:tblPr/>
              <a:tblGrid>
                <a:gridCol w="275997"/>
                <a:gridCol w="275997"/>
                <a:gridCol w="275997"/>
                <a:gridCol w="275997"/>
                <a:gridCol w="275997"/>
                <a:gridCol w="275997"/>
                <a:gridCol w="275997"/>
                <a:gridCol w="275997"/>
                <a:gridCol w="275997"/>
                <a:gridCol w="275997"/>
              </a:tblGrid>
              <a:tr h="2766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K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T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B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L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L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05"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605"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05"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05"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05"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O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R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79512" y="2924944"/>
          <a:ext cx="2615949" cy="1702050"/>
        </p:xfrm>
        <a:graphic>
          <a:graphicData uri="http://schemas.openxmlformats.org/drawingml/2006/table">
            <a:tbl>
              <a:tblPr/>
              <a:tblGrid>
                <a:gridCol w="290661"/>
                <a:gridCol w="290661"/>
                <a:gridCol w="290661"/>
                <a:gridCol w="290661"/>
                <a:gridCol w="290661"/>
                <a:gridCol w="290661"/>
                <a:gridCol w="290661"/>
                <a:gridCol w="290661"/>
                <a:gridCol w="290661"/>
              </a:tblGrid>
              <a:tr h="34041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41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R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R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O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41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1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407" marR="9407" marT="94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G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U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L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L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620888" y="5013176"/>
          <a:ext cx="2815208" cy="1676772"/>
        </p:xfrm>
        <a:graphic>
          <a:graphicData uri="http://schemas.openxmlformats.org/drawingml/2006/table">
            <a:tbl>
              <a:tblPr/>
              <a:tblGrid>
                <a:gridCol w="351901"/>
                <a:gridCol w="351901"/>
                <a:gridCol w="351901"/>
                <a:gridCol w="351901"/>
                <a:gridCol w="351901"/>
                <a:gridCol w="351901"/>
                <a:gridCol w="351901"/>
                <a:gridCol w="351901"/>
              </a:tblGrid>
              <a:tr h="419193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93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93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9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6228184" y="2708920"/>
          <a:ext cx="2561454" cy="2119116"/>
        </p:xfrm>
        <a:graphic>
          <a:graphicData uri="http://schemas.openxmlformats.org/drawingml/2006/table">
            <a:tbl>
              <a:tblPr/>
              <a:tblGrid>
                <a:gridCol w="426909"/>
                <a:gridCol w="426909"/>
                <a:gridCol w="426909"/>
                <a:gridCol w="426909"/>
                <a:gridCol w="426909"/>
                <a:gridCol w="426909"/>
              </a:tblGrid>
              <a:tr h="353186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186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86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86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3186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483768" y="1916832"/>
          <a:ext cx="3556333" cy="2896100"/>
        </p:xfrm>
        <a:graphic>
          <a:graphicData uri="http://schemas.openxmlformats.org/drawingml/2006/table">
            <a:tbl>
              <a:tblPr/>
              <a:tblGrid>
                <a:gridCol w="323303"/>
                <a:gridCol w="323303"/>
                <a:gridCol w="323303"/>
                <a:gridCol w="323303"/>
                <a:gridCol w="323303"/>
                <a:gridCol w="323303"/>
                <a:gridCol w="323303"/>
                <a:gridCol w="323303"/>
                <a:gridCol w="323303"/>
                <a:gridCol w="323303"/>
                <a:gridCol w="323303"/>
              </a:tblGrid>
              <a:tr h="289610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L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G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L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O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R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I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9610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10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10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G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U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I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10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10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10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10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L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X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10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526" marR="7526" marT="7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5292081" y="188640"/>
          <a:ext cx="3624062" cy="2376264"/>
        </p:xfrm>
        <a:graphic>
          <a:graphicData uri="http://schemas.openxmlformats.org/drawingml/2006/table">
            <a:tbl>
              <a:tblPr/>
              <a:tblGrid>
                <a:gridCol w="278774"/>
                <a:gridCol w="278774"/>
                <a:gridCol w="278774"/>
                <a:gridCol w="278774"/>
                <a:gridCol w="278774"/>
                <a:gridCol w="278774"/>
                <a:gridCol w="278774"/>
                <a:gridCol w="278774"/>
                <a:gridCol w="278774"/>
                <a:gridCol w="278774"/>
                <a:gridCol w="278774"/>
                <a:gridCol w="278774"/>
                <a:gridCol w="278774"/>
              </a:tblGrid>
              <a:tr h="297033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L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R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H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U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I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O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R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L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V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</a:t>
                      </a: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513" marR="6513" marT="6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251520" y="332656"/>
          <a:ext cx="2880320" cy="2232246"/>
        </p:xfrm>
        <a:graphic>
          <a:graphicData uri="http://schemas.openxmlformats.org/drawingml/2006/table">
            <a:tbl>
              <a:tblPr/>
              <a:tblGrid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</a:tblGrid>
              <a:tr h="372041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ages.thecarconnection.com/med/new-york-times-square_10020112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371810" cy="5013176"/>
          </a:xfrm>
          <a:prstGeom prst="rect">
            <a:avLst/>
          </a:prstGeom>
          <a:noFill/>
        </p:spPr>
      </p:pic>
      <p:pic>
        <p:nvPicPr>
          <p:cNvPr id="11266" name="Picture 2" descr="http://www.officialpsds.com/images/thumbs/Welcome-to-New-York-Sign-psd75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044510"/>
            <a:ext cx="4320480" cy="484087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and the Hamburger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2687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>
              <a:buNone/>
            </a:pPr>
            <a:r>
              <a:rPr lang="en-US" altLang="ko-KR" dirty="0" smtClean="0"/>
              <a:t>A nice man in a car drove him to New York.  </a:t>
            </a:r>
            <a:endParaRPr lang="ko-KR" alt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and the Hamburger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844824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en-US" altLang="ko-KR" dirty="0" smtClean="0"/>
              <a:t>When he got to New York, the man realized that he had no money.  He cleaned dishes to make some money.  </a:t>
            </a:r>
            <a:endParaRPr lang="ko-KR" altLang="en-US" dirty="0" smtClean="0"/>
          </a:p>
        </p:txBody>
      </p:sp>
      <p:pic>
        <p:nvPicPr>
          <p:cNvPr id="10244" name="Picture 4" descr="http://cleaningyourroomandotherstories.weebly.com/uploads/2/4/7/7/2477312/3100975.jpg?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608512" cy="3067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and the Hamburger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12168"/>
          </a:xfrm>
        </p:spPr>
        <p:txBody>
          <a:bodyPr anchor="b">
            <a:normAutofit/>
          </a:bodyPr>
          <a:lstStyle/>
          <a:p>
            <a:pPr algn="ctr">
              <a:buNone/>
            </a:pPr>
            <a:r>
              <a:rPr lang="en-US" altLang="ko-KR" dirty="0" smtClean="0"/>
              <a:t>Now he was really hungry.</a:t>
            </a:r>
            <a:r>
              <a:rPr lang="ko-KR" altLang="en-US" dirty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pic>
        <p:nvPicPr>
          <p:cNvPr id="9218" name="Picture 2" descr="https://encrypted-tbn1.gstatic.com/images?q=tbn:ANd9GcSidcfrZg07YDK1Gxkd4A3lTDEnReFvvBoEleTMShhz5cP9fg8_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979633" cy="3908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and the Hamburger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4797152"/>
            <a:ext cx="8229600" cy="1844824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en-US" altLang="ko-KR" dirty="0" smtClean="0"/>
              <a:t>The man finally got enough money to buy the hamburger.</a:t>
            </a:r>
            <a:endParaRPr lang="ko-KR" altLang="en-US" dirty="0" smtClean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248472" cy="340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and the Hamburger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4869160"/>
            <a:ext cx="8229600" cy="1844824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en-US" altLang="ko-KR" dirty="0" smtClean="0"/>
              <a:t>The man was so hungry and excited that he ran all the way to the restaurant.  </a:t>
            </a:r>
            <a:endParaRPr lang="ko-KR" altLang="en-US" dirty="0" smtClean="0"/>
          </a:p>
        </p:txBody>
      </p:sp>
      <p:pic>
        <p:nvPicPr>
          <p:cNvPr id="7172" name="Picture 4" descr="https://globag.com/wp-content/uploads/2012/09/Running-in-Sui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752528" cy="4101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and the Hamburger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844824"/>
          </a:xfrm>
        </p:spPr>
        <p:txBody>
          <a:bodyPr anchor="b">
            <a:normAutofit fontScale="92500" lnSpcReduction="10000"/>
          </a:bodyPr>
          <a:lstStyle/>
          <a:p>
            <a:pPr>
              <a:buNone/>
            </a:pPr>
            <a:r>
              <a:rPr lang="en-US" altLang="ko-KR" dirty="0" smtClean="0"/>
              <a:t>The man was sweating and breathing heavy and ordered a special hamburger. </a:t>
            </a:r>
          </a:p>
          <a:p>
            <a:pPr>
              <a:buNone/>
            </a:pPr>
            <a:r>
              <a:rPr lang="en-US" altLang="ko-KR" dirty="0" smtClean="0"/>
              <a:t>“Sorry, but we don’t sell the special hamburger anymore,”  said the waiter.  </a:t>
            </a:r>
            <a:endParaRPr lang="ko-KR" altLang="en-US" dirty="0" smtClean="0"/>
          </a:p>
        </p:txBody>
      </p:sp>
      <p:pic>
        <p:nvPicPr>
          <p:cNvPr id="6148" name="Picture 4" descr="http://i.kinja-img.com/gawker-media/image/upload/s--8weKXdtH--/18k1j51ypfry4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6910"/>
            <a:ext cx="6444208" cy="3624868"/>
          </a:xfrm>
          <a:prstGeom prst="rect">
            <a:avLst/>
          </a:prstGeom>
          <a:noFill/>
        </p:spPr>
      </p:pic>
      <p:pic>
        <p:nvPicPr>
          <p:cNvPr id="6146" name="Picture 2" descr="http://i3.kym-cdn.com/photos/images/original/000/773/128/2d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282452"/>
            <a:ext cx="3635896" cy="363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and the Hamburger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844824"/>
          </a:xfrm>
        </p:spPr>
        <p:txBody>
          <a:bodyPr anchor="b">
            <a:normAutofit/>
          </a:bodyPr>
          <a:lstStyle/>
          <a:p>
            <a:pPr algn="ctr">
              <a:buNone/>
            </a:pPr>
            <a:r>
              <a:rPr lang="en-US" altLang="ko-KR" dirty="0" smtClean="0"/>
              <a:t>“Oh,”  said the man… </a:t>
            </a:r>
          </a:p>
          <a:p>
            <a:pPr algn="ctr">
              <a:buNone/>
            </a:pPr>
            <a:endParaRPr lang="ko-KR" altLang="en-US" dirty="0" smtClean="0"/>
          </a:p>
        </p:txBody>
      </p:sp>
      <p:pic>
        <p:nvPicPr>
          <p:cNvPr id="5122" name="Picture 2" descr="http://th07.deviantart.net/fs71/PRE/f/2013/219/2/9/oh_god_why_in_hd_by_lemmino-d61t8o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063972" cy="4000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and the Hamburger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844824"/>
          </a:xfrm>
        </p:spPr>
        <p:txBody>
          <a:bodyPr anchor="b">
            <a:normAutofit/>
          </a:bodyPr>
          <a:lstStyle/>
          <a:p>
            <a:pPr algn="ctr">
              <a:buNone/>
            </a:pPr>
            <a:r>
              <a:rPr lang="en-US" altLang="ko-KR" dirty="0" smtClean="0"/>
              <a:t>“Then, I will have a pizza.” </a:t>
            </a:r>
          </a:p>
          <a:p>
            <a:pPr algn="ctr">
              <a:buNone/>
            </a:pPr>
            <a:endParaRPr lang="ko-KR" altLang="en-US" dirty="0" smtClean="0"/>
          </a:p>
        </p:txBody>
      </p:sp>
      <p:pic>
        <p:nvPicPr>
          <p:cNvPr id="4098" name="Picture 2" descr="http://si.wsj.net/public/resources/images/PJ-AN857_pjCRAN_DV_20081217144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58464"/>
            <a:ext cx="2808312" cy="4223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Can you summarize in 1 sentence?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461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4" y="2535608"/>
            <a:ext cx="6768752" cy="420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5425752" y="2996952"/>
            <a:ext cx="3394720" cy="17281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</a:rPr>
              <a:t>Many names for homes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u="sng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Palace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</a:rPr>
              <a:t>Mansion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u="sng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House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</a:rPr>
              <a:t>Cottage </a:t>
            </a:r>
            <a:endParaRPr kumimoji="0" lang="ko-KR" alt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5 – Outline and Summarize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461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3284984"/>
            <a:ext cx="804561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5616624" y="3789040"/>
            <a:ext cx="3635896" cy="23762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</a:rPr>
              <a:t>Travel in many ways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u="sng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Birds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</a:rPr>
              <a:t>Winds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u="sng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Insects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</a:rPr>
              <a:t>Animal fur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</a:rPr>
              <a:t>Fall from trees / bushes</a:t>
            </a:r>
            <a:endParaRPr kumimoji="0" lang="ko-KR" alt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Planting Seeds: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Plant Plumeria Seeds Step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5"/>
            <a:ext cx="9144000" cy="686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62" name="Picture 2" descr="http://cdn.hgtvgardens.com/dims4/GRDN/6192c8a/2147483647/legacy_thumbnail/616x462%5E/quality/90/?url=http%3A%2F%2Fcdn.hgtvgardens.com%2F15%2F60%2F7ba8f742431382edb8229a0fd782%2FRX-DK-SSFG04701_seed-compost_s3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9938" name="Picture 2" descr="Grow Potted Plants Step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27933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8914" name="Picture 2" descr="Plant Plumeria Seeds Step 2Bull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5"/>
            <a:ext cx="9144000" cy="686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Plant Plumeria Seeds Step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5"/>
            <a:ext cx="9144000" cy="686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6" name="Picture 4" descr="http://pad3.whstatic.com/images/thumb/3/35/Plant-Plumeria-Seeds-Step-4.jpg/670px-Plant-Plumeria-Seeds-Step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5"/>
            <a:ext cx="9144000" cy="686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6866" name="Picture 2" descr="Plant Plumeria Seeds Step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5"/>
            <a:ext cx="9144000" cy="686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0189"/>
            <a:ext cx="8928992" cy="167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27" y="0"/>
            <a:ext cx="60685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Summarize the Story: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The Man and the Hamburger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and the Hamburger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844824"/>
          </a:xfrm>
        </p:spPr>
        <p:txBody>
          <a:bodyPr anchor="b">
            <a:normAutofit fontScale="85000" lnSpcReduction="20000"/>
          </a:bodyPr>
          <a:lstStyle/>
          <a:p>
            <a:pPr>
              <a:buNone/>
            </a:pPr>
            <a:r>
              <a:rPr lang="en-US" altLang="ko-KR" dirty="0" smtClean="0"/>
              <a:t>Once upon a time, there was a very hungry man.  He really wanted to eat a hamburger.  But not any hamburger.  A special hamburger from New York.  He remembered eating when he was young.  </a:t>
            </a:r>
            <a:endParaRPr lang="ko-KR" altLang="en-US" dirty="0" smtClean="0"/>
          </a:p>
        </p:txBody>
      </p:sp>
      <p:pic>
        <p:nvPicPr>
          <p:cNvPr id="24580" name="Picture 4" descr="https://lrinspire.files.wordpress.com/2014/12/loch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46846"/>
            <a:ext cx="3312368" cy="369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blogs.anl.gov/greenlab/files/2012/07/lindbergs-f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49" y="1412776"/>
            <a:ext cx="9160249" cy="588065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and the Hamburger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8448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>
              <a:buNone/>
            </a:pPr>
            <a:r>
              <a:rPr lang="en-US" altLang="ko-KR" dirty="0" smtClean="0"/>
              <a:t>Now he lived in France, so he needed to take an airplane.  The plane ticket was very expensive.  </a:t>
            </a:r>
            <a:endParaRPr lang="ko-KR" alt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commons/6/6d/NS-Canada-provi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85947"/>
            <a:ext cx="9144000" cy="749121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and the Hamburger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844824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en-US" altLang="ko-KR" dirty="0" smtClean="0"/>
              <a:t>The airplane crashed in Nova Scotia.  The man was not hurt but really hungry.  </a:t>
            </a:r>
            <a:endParaRPr lang="ko-KR" alt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weekendhobby.com/enduro/webboard/picture2013%5C169255614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622521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and the Hamburger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12241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>
              <a:buNone/>
            </a:pPr>
            <a:r>
              <a:rPr lang="en-US" altLang="ko-KR" dirty="0" smtClean="0"/>
              <a:t>He started running through the forest until he found a road.  </a:t>
            </a:r>
            <a:endParaRPr lang="ko-KR" alt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428</Words>
  <Application>Microsoft Office PowerPoint</Application>
  <PresentationFormat>화면 슬라이드 쇼(4:3)</PresentationFormat>
  <Paragraphs>185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슬라이드 1</vt:lpstr>
      <vt:lpstr>Lesson 5 – Outline and Summarize  </vt:lpstr>
      <vt:lpstr>슬라이드 3</vt:lpstr>
      <vt:lpstr>슬라이드 4</vt:lpstr>
      <vt:lpstr>Summarize the Story:</vt:lpstr>
      <vt:lpstr>The Man and the Hamburger</vt:lpstr>
      <vt:lpstr>The Man and the Hamburger</vt:lpstr>
      <vt:lpstr>The Man and the Hamburger</vt:lpstr>
      <vt:lpstr>The Man and the Hamburger</vt:lpstr>
      <vt:lpstr>The Man and the Hamburger</vt:lpstr>
      <vt:lpstr>The Man and the Hamburger</vt:lpstr>
      <vt:lpstr>The Man and the Hamburger</vt:lpstr>
      <vt:lpstr>The Man and the Hamburger</vt:lpstr>
      <vt:lpstr>The Man and the Hamburger</vt:lpstr>
      <vt:lpstr>The Man and the Hamburger</vt:lpstr>
      <vt:lpstr>The Man and the Hamburger</vt:lpstr>
      <vt:lpstr>The Man and the Hamburger</vt:lpstr>
      <vt:lpstr>Can you summarize in 1 sentence?  </vt:lpstr>
      <vt:lpstr>슬라이드 19</vt:lpstr>
      <vt:lpstr>슬라이드 20</vt:lpstr>
      <vt:lpstr>Planting Seeds: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 – Outline and Summarize</dc:title>
  <dc:creator>user</dc:creator>
  <cp:lastModifiedBy>user</cp:lastModifiedBy>
  <cp:revision>13</cp:revision>
  <dcterms:created xsi:type="dcterms:W3CDTF">2015-03-17T05:59:44Z</dcterms:created>
  <dcterms:modified xsi:type="dcterms:W3CDTF">2015-03-19T05:45:24Z</dcterms:modified>
</cp:coreProperties>
</file>